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284" r:id="rId5"/>
    <p:sldId id="258" r:id="rId6"/>
    <p:sldId id="288" r:id="rId7"/>
    <p:sldId id="259" r:id="rId8"/>
    <p:sldId id="286" r:id="rId9"/>
    <p:sldId id="287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82" r:id="rId23"/>
    <p:sldId id="275" r:id="rId24"/>
    <p:sldId id="276" r:id="rId25"/>
    <p:sldId id="277" r:id="rId26"/>
    <p:sldId id="281" r:id="rId27"/>
    <p:sldId id="278" r:id="rId28"/>
    <p:sldId id="283" r:id="rId29"/>
    <p:sldId id="285" r:id="rId30"/>
  </p:sldIdLst>
  <p:sldSz cx="9144000" cy="6858000" type="screen4x3"/>
  <p:notesSz cx="6794500" cy="9906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137" autoAdjust="0"/>
  </p:normalViewPr>
  <p:slideViewPr>
    <p:cSldViewPr>
      <p:cViewPr>
        <p:scale>
          <a:sx n="85" d="100"/>
          <a:sy n="85" d="100"/>
        </p:scale>
        <p:origin x="-444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hart\Documents\ludwig_111101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ahart\Documents\Workshops_conferences\111214_UKGPUCC3\s3d_compheat_sc11.xlsx" TargetMode="External"/><Relationship Id="rId1" Type="http://schemas.openxmlformats.org/officeDocument/2006/relationships/image" Target="../media/image14.jpe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XK6</c:v>
          </c:tx>
          <c:xVal>
            <c:numRef>
              <c:f>login064_111027!$J$6:$J$17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768</c:v>
                </c:pt>
                <c:pt idx="11">
                  <c:v>936</c:v>
                </c:pt>
              </c:numCache>
            </c:numRef>
          </c:xVal>
          <c:yVal>
            <c:numRef>
              <c:f>login064_111027!$M$6:$M$17</c:f>
              <c:numCache>
                <c:formatCode>General</c:formatCode>
                <c:ptCount val="12"/>
                <c:pt idx="0">
                  <c:v>4.2870756510854445E-2</c:v>
                </c:pt>
                <c:pt idx="1">
                  <c:v>8.5770740558770112E-2</c:v>
                </c:pt>
                <c:pt idx="2">
                  <c:v>0.17134484095309654</c:v>
                </c:pt>
                <c:pt idx="3">
                  <c:v>0.34142949988805343</c:v>
                </c:pt>
                <c:pt idx="4">
                  <c:v>0.68210311113520761</c:v>
                </c:pt>
                <c:pt idx="5">
                  <c:v>1.3639381544813507</c:v>
                </c:pt>
                <c:pt idx="6">
                  <c:v>2.6984023582002847</c:v>
                </c:pt>
                <c:pt idx="7">
                  <c:v>5.3823621852343138</c:v>
                </c:pt>
                <c:pt idx="8">
                  <c:v>10.666257395583386</c:v>
                </c:pt>
                <c:pt idx="9">
                  <c:v>20.757756391546554</c:v>
                </c:pt>
                <c:pt idx="10">
                  <c:v>31.177090651344631</c:v>
                </c:pt>
                <c:pt idx="11">
                  <c:v>38.36066395496637</c:v>
                </c:pt>
              </c:numCache>
            </c:numRef>
          </c:yVal>
          <c:smooth val="0"/>
        </c:ser>
        <c:ser>
          <c:idx val="1"/>
          <c:order val="1"/>
          <c:tx>
            <c:v>x86</c:v>
          </c:tx>
          <c:xVal>
            <c:numRef>
              <c:f>(login064_111027!$J$6,login064_111027!$J$9,login064_111027!$J$12,login064_111027!$J$15,login064_111027!$J$16,login064_111027!$J$17)</c:f>
              <c:numCache>
                <c:formatCode>General</c:formatCode>
                <c:ptCount val="6"/>
                <c:pt idx="0">
                  <c:v>1</c:v>
                </c:pt>
                <c:pt idx="1">
                  <c:v>8</c:v>
                </c:pt>
                <c:pt idx="2">
                  <c:v>64</c:v>
                </c:pt>
                <c:pt idx="3">
                  <c:v>512</c:v>
                </c:pt>
                <c:pt idx="4">
                  <c:v>768</c:v>
                </c:pt>
                <c:pt idx="5">
                  <c:v>936</c:v>
                </c:pt>
              </c:numCache>
            </c:numRef>
          </c:xVal>
          <c:yVal>
            <c:numRef>
              <c:f>(login064_111027!$Q$6,login064_111027!$Q$9,login064_111027!$Q$12,login064_111027!$Q$15,login064_111027!$Q$16,login064_111027!$Q$17)</c:f>
              <c:numCache>
                <c:formatCode>General</c:formatCode>
                <c:ptCount val="6"/>
                <c:pt idx="0">
                  <c:v>1.9313372224070105E-2</c:v>
                </c:pt>
                <c:pt idx="1">
                  <c:v>0.15254749179108781</c:v>
                </c:pt>
                <c:pt idx="2">
                  <c:v>1.2055585909766497</c:v>
                </c:pt>
                <c:pt idx="3">
                  <c:v>8.686785217891364</c:v>
                </c:pt>
                <c:pt idx="4">
                  <c:v>13.239312954650561</c:v>
                </c:pt>
                <c:pt idx="5">
                  <c:v>15.8117109604256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523072"/>
        <c:axId val="83818368"/>
      </c:scatterChart>
      <c:valAx>
        <c:axId val="83523072"/>
        <c:scaling>
          <c:orientation val="minMax"/>
          <c:max val="1024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Nodes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83818368"/>
        <c:crosses val="autoZero"/>
        <c:crossBetween val="midCat"/>
        <c:majorUnit val="256"/>
      </c:valAx>
      <c:valAx>
        <c:axId val="8381836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Performance (</a:t>
                </a:r>
                <a:r>
                  <a:rPr lang="en-US" dirty="0" err="1"/>
                  <a:t>Tflop</a:t>
                </a:r>
                <a:r>
                  <a:rPr lang="en-US" dirty="0"/>
                  <a:t>/s)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8352307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26942492342208701"/>
          <c:y val="0.10250536872809232"/>
          <c:w val="0.20810859219305278"/>
          <c:h val="0.12742814900908447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OpenMP</c:v>
          </c:tx>
          <c:spPr>
            <a:ln w="63500">
              <a:solidFill>
                <a:schemeClr val="accent5"/>
              </a:solidFill>
            </a:ln>
          </c:spPr>
          <c:marker>
            <c:symbol val="diamond"/>
            <c:size val="20"/>
            <c:spPr>
              <a:solidFill>
                <a:schemeClr val="accent5"/>
              </a:solidFill>
              <a:ln>
                <a:solidFill>
                  <a:srgbClr val="3A577A"/>
                </a:solidFill>
              </a:ln>
            </c:spPr>
          </c:marker>
          <c:xVal>
            <c:numRef>
              <c:f>Sheet1!$A$5:$A$11</c:f>
              <c:numCache>
                <c:formatCode>General</c:formatCode>
                <c:ptCount val="7"/>
                <c:pt idx="0">
                  <c:v>1</c:v>
                </c:pt>
                <c:pt idx="1">
                  <c:v>4</c:v>
                </c:pt>
                <c:pt idx="2">
                  <c:v>8</c:v>
                </c:pt>
                <c:pt idx="3">
                  <c:v>12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</c:numCache>
            </c:numRef>
          </c:xVal>
          <c:yVal>
            <c:numRef>
              <c:f>Sheet1!$B$5:$B$11</c:f>
              <c:numCache>
                <c:formatCode>General</c:formatCode>
                <c:ptCount val="7"/>
                <c:pt idx="0">
                  <c:v>1.21</c:v>
                </c:pt>
                <c:pt idx="1">
                  <c:v>0.30600000000000022</c:v>
                </c:pt>
                <c:pt idx="2">
                  <c:v>0.19400000000000001</c:v>
                </c:pt>
                <c:pt idx="3">
                  <c:v>0.14750000000000008</c:v>
                </c:pt>
                <c:pt idx="4">
                  <c:v>0.10100000000000002</c:v>
                </c:pt>
                <c:pt idx="5">
                  <c:v>7.9250000000000001E-2</c:v>
                </c:pt>
                <c:pt idx="6">
                  <c:v>5.7500000000000023E-2</c:v>
                </c:pt>
              </c:numCache>
            </c:numRef>
          </c:yVal>
          <c:smooth val="0"/>
        </c:ser>
        <c:ser>
          <c:idx val="1"/>
          <c:order val="1"/>
          <c:tx>
            <c:v>CUDA Fortran (PGI)</c:v>
          </c:tx>
          <c:spPr>
            <a:ln w="63500">
              <a:solidFill>
                <a:srgbClr val="FF0000"/>
              </a:solidFill>
            </a:ln>
          </c:spPr>
          <c:marker>
            <c:symbol val="square"/>
            <c:size val="2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xVal>
            <c:numRef>
              <c:f>Sheet1!$A$13:$A$14</c:f>
              <c:numCache>
                <c:formatCode>General</c:formatCode>
                <c:ptCount val="2"/>
                <c:pt idx="0">
                  <c:v>1</c:v>
                </c:pt>
                <c:pt idx="1">
                  <c:v>32</c:v>
                </c:pt>
              </c:numCache>
            </c:numRef>
          </c:xVal>
          <c:yVal>
            <c:numRef>
              <c:f>Sheet1!$B$13:$B$14</c:f>
              <c:numCache>
                <c:formatCode>General</c:formatCode>
                <c:ptCount val="2"/>
                <c:pt idx="0">
                  <c:v>4.2900000000000021E-2</c:v>
                </c:pt>
                <c:pt idx="1">
                  <c:v>4.2900000000000021E-2</c:v>
                </c:pt>
              </c:numCache>
            </c:numRef>
          </c:yVal>
          <c:smooth val="0"/>
        </c:ser>
        <c:ser>
          <c:idx val="2"/>
          <c:order val="2"/>
          <c:tx>
            <c:v>OpenACC (CCE)</c:v>
          </c:tx>
          <c:spPr>
            <a:ln w="63500">
              <a:solidFill>
                <a:srgbClr val="00B050"/>
              </a:solidFill>
            </a:ln>
          </c:spPr>
          <c:marker>
            <c:symbol val="triangle"/>
            <c:size val="2"/>
            <c:spPr>
              <a:solidFill>
                <a:srgbClr val="00B050"/>
              </a:solidFill>
              <a:ln>
                <a:solidFill>
                  <a:srgbClr val="00B050"/>
                </a:solidFill>
              </a:ln>
            </c:spPr>
          </c:marker>
          <c:xVal>
            <c:numRef>
              <c:f>Sheet1!$A$16:$A$17</c:f>
              <c:numCache>
                <c:formatCode>General</c:formatCode>
                <c:ptCount val="2"/>
                <c:pt idx="0">
                  <c:v>1</c:v>
                </c:pt>
                <c:pt idx="1">
                  <c:v>32</c:v>
                </c:pt>
              </c:numCache>
            </c:numRef>
          </c:xVal>
          <c:yVal>
            <c:numRef>
              <c:f>Sheet1!$B$16:$B$17</c:f>
              <c:numCache>
                <c:formatCode>General</c:formatCode>
                <c:ptCount val="2"/>
                <c:pt idx="0">
                  <c:v>3.2000000000000021E-2</c:v>
                </c:pt>
                <c:pt idx="1">
                  <c:v>3.2000000000000021E-2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726720"/>
        <c:axId val="85729280"/>
      </c:scatterChart>
      <c:valAx>
        <c:axId val="85726720"/>
        <c:scaling>
          <c:orientation val="minMax"/>
          <c:max val="33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2000"/>
                </a:pPr>
                <a:r>
                  <a:rPr lang="en-US" sz="2000" dirty="0" smtClean="0"/>
                  <a:t>Cores on Host</a:t>
                </a:r>
                <a:endParaRPr lang="en-US" sz="20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txPr>
          <a:bodyPr/>
          <a:lstStyle/>
          <a:p>
            <a:pPr>
              <a:defRPr sz="2000"/>
            </a:pPr>
            <a:endParaRPr lang="en-US"/>
          </a:p>
        </c:txPr>
        <c:crossAx val="85729280"/>
        <c:crossesAt val="1.0000000000000041E-3"/>
        <c:crossBetween val="midCat"/>
        <c:majorUnit val="8"/>
      </c:valAx>
      <c:valAx>
        <c:axId val="85729280"/>
        <c:scaling>
          <c:logBase val="10"/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 smtClean="0"/>
                  <a:t>Time (seconds)</a:t>
                </a:r>
                <a:endParaRPr lang="en-US" sz="20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000000"/>
            </a:solidFill>
          </a:ln>
        </c:spPr>
        <c:txPr>
          <a:bodyPr rot="0" vert="horz"/>
          <a:lstStyle/>
          <a:p>
            <a:pPr>
              <a:defRPr sz="2000"/>
            </a:pPr>
            <a:endParaRPr lang="en-US"/>
          </a:p>
        </c:txPr>
        <c:crossAx val="85726720"/>
        <c:crosses val="autoZero"/>
        <c:crossBetween val="midCat"/>
      </c:valAx>
      <c:spPr>
        <a:noFill/>
        <a:ln>
          <a:solidFill>
            <a:srgbClr val="000000"/>
          </a:solidFill>
        </a:ln>
      </c:spPr>
    </c:plotArea>
    <c:legend>
      <c:legendPos val="r"/>
      <c:layout>
        <c:manualLayout>
          <c:xMode val="edge"/>
          <c:yMode val="edge"/>
          <c:x val="0.5726194023765766"/>
          <c:y val="7.9669843611957794E-2"/>
          <c:w val="0.31780098668222279"/>
          <c:h val="0.22515512986249894"/>
        </c:manualLayout>
      </c:layout>
      <c:overlay val="1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blipFill dpi="0" rotWithShape="1">
      <a:blip xmlns:r="http://schemas.openxmlformats.org/officeDocument/2006/relationships" r:embed="rId1">
        <a:alphaModFix amt="19000"/>
      </a:blip>
      <a:srcRect/>
      <a:stretch>
        <a:fillRect/>
      </a:stretch>
    </a:blipFill>
    <a:ln w="25400" cap="flat" cmpd="sng" algn="ctr">
      <a:solidFill>
        <a:schemeClr val="dk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E2A5C-3ED9-471C-AE31-7560D9E7431F}" type="datetime5">
              <a:rPr lang="en-GB" smtClean="0"/>
              <a:t>12-Feb-13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833B8-3773-40F3-A392-05BFE96EC8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34524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95049-0F39-40BB-BD1C-118E38437AA4}" type="datetime5">
              <a:rPr lang="en-GB" smtClean="0"/>
              <a:t>12-Feb-13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FB3CA-B8FA-48E2-BB98-ADAA5B79A4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7440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A33ACC-E9FA-4565-BF48-82FDCD9774A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Not mentioned: concept of stream of operations</a:t>
            </a:r>
          </a:p>
          <a:p>
            <a:r>
              <a:rPr lang="en-GB" dirty="0" smtClean="0"/>
              <a:t>Not</a:t>
            </a:r>
            <a:r>
              <a:rPr lang="en-GB" baseline="0" dirty="0" smtClean="0"/>
              <a:t> mentioned: occupancy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795049-0F39-40BB-BD1C-118E38437AA4}" type="datetime5">
              <a:rPr lang="en-GB" smtClean="0"/>
              <a:pPr/>
              <a:t>12-Feb-13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2FB3CA-B8FA-48E2-BB98-ADAA5B79A4D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36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Loads</a:t>
            </a:r>
            <a:r>
              <a:rPr lang="en-GB" baseline="0" dirty="0" smtClean="0"/>
              <a:t> and stores are done using half warps rather than warps, but the distinction is not important.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795049-0F39-40BB-BD1C-118E38437AA4}" type="datetime5">
              <a:rPr lang="en-GB" smtClean="0"/>
              <a:t>12-Feb-13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2FB3CA-B8FA-48E2-BB98-ADAA5B79A4D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50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2688 is the number of physical</a:t>
            </a:r>
            <a:r>
              <a:rPr lang="en-GB" baseline="0" dirty="0" smtClean="0"/>
              <a:t> (SP) cores for the K20X.</a:t>
            </a:r>
          </a:p>
          <a:p>
            <a:endParaRPr lang="en-GB" baseline="0" dirty="0" smtClean="0"/>
          </a:p>
          <a:p>
            <a:r>
              <a:rPr lang="en-GB" baseline="0" dirty="0" err="1" smtClean="0"/>
              <a:t>Kepler</a:t>
            </a:r>
            <a:r>
              <a:rPr lang="en-GB" baseline="0" dirty="0" smtClean="0"/>
              <a:t> dynamic parallelism does offer a partial method for synchronisation; a kernel launched from a kernel. The second level kernel will globally complete before control is returned to the original kernel. But this is quite advanced.</a:t>
            </a:r>
          </a:p>
          <a:p>
            <a:endParaRPr lang="en-GB" baseline="0" dirty="0" smtClean="0"/>
          </a:p>
          <a:p>
            <a:r>
              <a:rPr lang="en-GB" baseline="0" dirty="0" smtClean="0"/>
              <a:t>Improved atomic operations in </a:t>
            </a:r>
            <a:r>
              <a:rPr lang="en-GB" baseline="0" dirty="0" err="1" smtClean="0"/>
              <a:t>Kepler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amy</a:t>
            </a:r>
            <a:r>
              <a:rPr lang="en-GB" baseline="0" dirty="0" smtClean="0"/>
              <a:t> also simplify reductions; atomic operations are perhaps fast enough to do reductions directly in global memory, rather than using a more complicated process (e.g. two separate kernels).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795049-0F39-40BB-BD1C-118E38437AA4}" type="datetime5">
              <a:rPr lang="en-GB" smtClean="0"/>
              <a:t>12-Feb-13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2FB3CA-B8FA-48E2-BB98-ADAA5B79A4D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2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slide aims to answer some questions that have</a:t>
            </a:r>
            <a:r>
              <a:rPr lang="en-GB" baseline="0" dirty="0" smtClean="0"/>
              <a:t> been raised that question whether OpenACC has </a:t>
            </a:r>
            <a:r>
              <a:rPr lang="en-GB" baseline="0" dirty="0" err="1" smtClean="0"/>
              <a:t>permanance</a:t>
            </a:r>
            <a:r>
              <a:rPr lang="en-GB" baseline="0" smtClean="0"/>
              <a:t>. 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795049-0F39-40BB-BD1C-118E38437AA4}" type="datetime5">
              <a:rPr lang="en-GB" smtClean="0"/>
              <a:t>12-Feb-13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2FB3CA-B8FA-48E2-BB98-ADAA5B79A4D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2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C4DB16-08D1-4D12-9883-15C515BEA9A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A33ACC-E9FA-4565-BF48-82FDCD9774A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Single cabinet XK6 96</a:t>
            </a:r>
            <a:r>
              <a:rPr lang="en-GB" baseline="0" dirty="0" smtClean="0"/>
              <a:t> nodes (some service). Cheaper than you think: within the budget of a typical single-institution HPC grant from EPSRC or STFC, for instance.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88DFD3-4C0A-4DC2-9889-16E12A4CEBA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3D3B85-99F4-47B7-9F39-23F2F7578349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None/>
            </a:pPr>
            <a:endParaRPr lang="en-GB" baseline="0" dirty="0" smtClean="0"/>
          </a:p>
          <a:p>
            <a:pPr lvl="0">
              <a:buFont typeface="Arial" pitchFamily="34" charset="0"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88DFD3-4C0A-4DC2-9889-16E12A4CEBA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3909B3-5644-431B-B7D2-172A4FDBA7E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3909B3-5644-431B-B7D2-172A4FDBA7E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	Fermi X2090		</a:t>
            </a:r>
            <a:r>
              <a:rPr lang="en-GB" dirty="0" err="1" smtClean="0"/>
              <a:t>Kepler</a:t>
            </a:r>
            <a:r>
              <a:rPr lang="en-GB" baseline="0" dirty="0" smtClean="0"/>
              <a:t> K20x		</a:t>
            </a:r>
            <a:r>
              <a:rPr lang="en-GB" baseline="0" dirty="0" err="1" smtClean="0"/>
              <a:t>Kepler</a:t>
            </a:r>
            <a:r>
              <a:rPr lang="en-GB" baseline="0" dirty="0" smtClean="0"/>
              <a:t> K20</a:t>
            </a:r>
            <a:endParaRPr lang="en-GB" dirty="0" smtClean="0"/>
          </a:p>
          <a:p>
            <a:r>
              <a:rPr lang="en-GB" dirty="0" smtClean="0"/>
              <a:t>memory	6 GB		6 GB		5 GB</a:t>
            </a:r>
          </a:p>
          <a:p>
            <a:r>
              <a:rPr lang="en-GB" dirty="0" err="1" smtClean="0"/>
              <a:t>mem</a:t>
            </a:r>
            <a:r>
              <a:rPr lang="en-GB" dirty="0" smtClean="0"/>
              <a:t> b/w: 	177 GB/s		250 GB/s		208 GB/s</a:t>
            </a:r>
          </a:p>
          <a:p>
            <a:r>
              <a:rPr lang="en-GB" dirty="0" smtClean="0"/>
              <a:t>Flop/s</a:t>
            </a:r>
            <a:r>
              <a:rPr lang="en-GB" baseline="0" dirty="0" smtClean="0"/>
              <a:t>, DP: 	665 GF		1.31 TF		1.17 TF</a:t>
            </a:r>
          </a:p>
          <a:p>
            <a:r>
              <a:rPr lang="en-GB" baseline="0" dirty="0" smtClean="0"/>
              <a:t>Flop/s, SP: 	1.31 TF		3.95 TF		3.52 TF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795049-0F39-40BB-BD1C-118E38437AA4}" type="datetime5">
              <a:rPr lang="en-GB" smtClean="0"/>
              <a:t>12-Feb-13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2FB3CA-B8FA-48E2-BB98-ADAA5B79A4D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1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025"/>
            <a:ext cx="7772400" cy="1470025"/>
          </a:xfrm>
        </p:spPr>
        <p:txBody>
          <a:bodyPr>
            <a:normAutofit/>
          </a:bodyPr>
          <a:lstStyle>
            <a:lvl1pPr algn="ctr">
              <a:defRPr lang="en-US" sz="3600" dirty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5"/>
                </a:solidFill>
                <a:latin typeface="Century Gothic" pitchFamily="34" charset="0"/>
              </a:defRPr>
            </a:lvl1pPr>
          </a:lstStyle>
          <a:p>
            <a:fld id="{F040BB64-8804-472C-89C9-1468A4B407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or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5"/>
                </a:solidFill>
                <a:latin typeface="Century Gothic" pitchFamily="34" charset="0"/>
              </a:defRPr>
            </a:lvl1pPr>
          </a:lstStyle>
          <a:p>
            <a:fld id="{F040BB64-8804-472C-89C9-1468A4B407E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52400" y="1295400"/>
            <a:ext cx="87630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5"/>
                </a:solidFill>
                <a:latin typeface="Century Gothic" pitchFamily="34" charset="0"/>
              </a:defRPr>
            </a:lvl1pPr>
          </a:lstStyle>
          <a:p>
            <a:fld id="{F040BB64-8804-472C-89C9-1468A4B407E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79388" y="1268413"/>
            <a:ext cx="8713092" cy="52569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67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5"/>
                </a:solidFill>
                <a:latin typeface="Century Gothic" pitchFamily="34" charset="0"/>
              </a:defRPr>
            </a:lvl1pPr>
          </a:lstStyle>
          <a:p>
            <a:fld id="{F040BB64-8804-472C-89C9-1468A4B407E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79388" y="1268413"/>
            <a:ext cx="4248596" cy="52569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4716016" y="1268760"/>
            <a:ext cx="4248596" cy="52569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38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T&amp;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5"/>
                </a:solidFill>
                <a:latin typeface="Century Gothic" pitchFamily="34" charset="0"/>
              </a:defRPr>
            </a:lvl1pPr>
          </a:lstStyle>
          <a:p>
            <a:fld id="{F040BB64-8804-472C-89C9-1468A4B407E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79388" y="1268413"/>
            <a:ext cx="8713092" cy="25206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179512" y="3933056"/>
            <a:ext cx="8713092" cy="25206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18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5"/>
                </a:solidFill>
                <a:latin typeface="Century Gothic" pitchFamily="34" charset="0"/>
              </a:defRPr>
            </a:lvl1pPr>
          </a:lstStyle>
          <a:p>
            <a:fld id="{F040BB64-8804-472C-89C9-1468A4B407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5"/>
                </a:solidFill>
                <a:latin typeface="Century Gothic" pitchFamily="34" charset="0"/>
              </a:defRPr>
            </a:lvl1pPr>
          </a:lstStyle>
          <a:p>
            <a:fld id="{F040BB64-8804-472C-89C9-1468A4B407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5"/>
                </a:solidFill>
                <a:latin typeface="Century Gothic" pitchFamily="34" charset="0"/>
              </a:defRPr>
            </a:lvl1pPr>
          </a:lstStyle>
          <a:p>
            <a:fld id="{F040BB64-8804-472C-89C9-1468A4B407E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79388" y="1268413"/>
            <a:ext cx="4248596" cy="52569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4716016" y="1268760"/>
            <a:ext cx="4248596" cy="525693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4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7315200" cy="838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295400"/>
            <a:ext cx="8763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29400"/>
            <a:ext cx="213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accent5"/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629400"/>
            <a:ext cx="289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1">
                <a:solidFill>
                  <a:schemeClr val="accent5"/>
                </a:solidFill>
                <a:latin typeface="Century Gothic" pitchFamily="34" charset="0"/>
              </a:defRPr>
            </a:lvl1pPr>
          </a:lstStyle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9200" y="6553200"/>
            <a:ext cx="228600" cy="228600"/>
          </a:xfrm>
          <a:prstGeom prst="ellips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vert="horz" lIns="0" tIns="0" rIns="0" bIns="0" rtlCol="0" anchor="ctr"/>
          <a:lstStyle>
            <a:lvl1pPr algn="ctr">
              <a:defRPr sz="800" b="1">
                <a:solidFill>
                  <a:schemeClr val="accent5"/>
                </a:solidFill>
                <a:latin typeface="Century Gothic" pitchFamily="34" charset="0"/>
              </a:defRPr>
            </a:lvl1pPr>
          </a:lstStyle>
          <a:p>
            <a:fld id="{F040BB64-8804-472C-89C9-1468A4B407E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7" r:id="rId4"/>
    <p:sldLayoutId id="2147483666" r:id="rId5"/>
    <p:sldLayoutId id="2147483663" r:id="rId6"/>
    <p:sldLayoutId id="2147483664" r:id="rId7"/>
    <p:sldLayoutId id="2147483668" r:id="rId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600" b="1" kern="1200" spc="-30" baseline="0">
          <a:solidFill>
            <a:schemeClr val="accent5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83464" indent="-283464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accent2"/>
        </a:buClr>
        <a:buSzPct val="100000"/>
        <a:buFont typeface="Arial" pitchFamily="34" charset="0"/>
        <a:buChar char="●"/>
        <a:defRPr sz="2400" b="1" kern="1200" spc="-30" baseline="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649224" indent="-28575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accent2"/>
        </a:buClr>
        <a:buSzPct val="85000"/>
        <a:buFont typeface="Calibri" pitchFamily="34" charset="0"/>
        <a:buChar char="●"/>
        <a:defRPr lang="en-US" sz="20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91440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18872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600" kern="1200" dirty="0" smtClean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1463040" indent="-228600" algn="l" defTabSz="914400" rtl="0" eaLnBrk="1" latinLnBrk="0" hangingPunct="1">
        <a:lnSpc>
          <a:spcPct val="85000"/>
        </a:lnSpc>
        <a:spcBef>
          <a:spcPts val="150"/>
        </a:spcBef>
        <a:spcAft>
          <a:spcPts val="150"/>
        </a:spcAft>
        <a:buClr>
          <a:schemeClr val="tx2">
            <a:lumMod val="60000"/>
            <a:lumOff val="40000"/>
          </a:schemeClr>
        </a:buClr>
        <a:buSzPct val="85000"/>
        <a:buFont typeface="Calibri" pitchFamily="34" charset="0"/>
        <a:buChar char="●"/>
        <a:defRPr lang="en-US" sz="1600" kern="1200" dirty="0">
          <a:solidFill>
            <a:schemeClr val="tx1">
              <a:lumMod val="50000"/>
              <a:lumOff val="50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pcc.ed.ac.uk/wp-content/uploads/2012/04/EPCCNews_web.pdf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cray.com/Assets/PDF/products/xk/XK6-Ludwig-0212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An Introduction to OpenACC</a:t>
            </a:r>
            <a:endParaRPr lang="en-US" dirty="0" smtClean="0">
              <a:ln>
                <a:noFill/>
              </a:ln>
              <a:ea typeface="ＭＳ Ｐゴシック"/>
              <a:cs typeface="Arial" charset="0"/>
            </a:endParaRPr>
          </a:p>
        </p:txBody>
      </p:sp>
      <p:sp>
        <p:nvSpPr>
          <p:cNvPr id="11266" name="Subtitle 5"/>
          <p:cNvSpPr>
            <a:spLocks noGrp="1"/>
          </p:cNvSpPr>
          <p:nvPr>
            <p:ph type="subTitle" idx="1"/>
          </p:nvPr>
        </p:nvSpPr>
        <p:spPr>
          <a:xfrm>
            <a:off x="1371600" y="2996952"/>
            <a:ext cx="6400800" cy="2108448"/>
          </a:xfrm>
        </p:spPr>
        <p:txBody>
          <a:bodyPr/>
          <a:lstStyle/>
          <a:p>
            <a:r>
              <a:rPr lang="en-GB" dirty="0" smtClean="0">
                <a:latin typeface="Arial" charset="0"/>
                <a:ea typeface="ＭＳ Ｐゴシック"/>
                <a:cs typeface="ＭＳ Ｐゴシック"/>
              </a:rPr>
              <a:t>Alistair Hart</a:t>
            </a:r>
          </a:p>
          <a:p>
            <a:r>
              <a:rPr lang="en-GB" dirty="0" smtClean="0">
                <a:latin typeface="Arial" charset="0"/>
                <a:ea typeface="ＭＳ Ｐゴシック"/>
                <a:cs typeface="ＭＳ Ｐゴシック"/>
              </a:rPr>
              <a:t>Cray </a:t>
            </a:r>
            <a:r>
              <a:rPr lang="en-GB" dirty="0" err="1" smtClean="0">
                <a:latin typeface="Arial" charset="0"/>
                <a:ea typeface="ＭＳ Ｐゴシック"/>
                <a:cs typeface="ＭＳ Ｐゴシック"/>
              </a:rPr>
              <a:t>Exascale</a:t>
            </a:r>
            <a:r>
              <a:rPr lang="en-GB" dirty="0" smtClean="0">
                <a:latin typeface="Arial" charset="0"/>
                <a:ea typeface="ＭＳ Ｐゴシック"/>
                <a:cs typeface="ＭＳ Ｐゴシック"/>
              </a:rPr>
              <a:t> Research Initiative Europe</a:t>
            </a:r>
          </a:p>
          <a:p>
            <a:pPr algn="r"/>
            <a:endParaRPr lang="en-GB" dirty="0" smtClean="0">
              <a:latin typeface="Arial" charset="0"/>
              <a:ea typeface="ＭＳ Ｐゴシック"/>
              <a:cs typeface="ＭＳ Ｐゴシック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4040723"/>
            <a:ext cx="4211960" cy="2221012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Cray OpenACC training, CSCS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0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Exascale</a:t>
            </a:r>
            <a:r>
              <a:rPr lang="en-GB" dirty="0" smtClean="0"/>
              <a:t>, but not </a:t>
            </a:r>
            <a:r>
              <a:rPr lang="en-GB" dirty="0" err="1" smtClean="0"/>
              <a:t>exawatts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D4696E6-01D7-419A-ADD0-630DAFB283F4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GB" dirty="0" smtClean="0"/>
              <a:t>Power is a big consideration in an </a:t>
            </a:r>
            <a:r>
              <a:rPr lang="en-GB" dirty="0" err="1" smtClean="0"/>
              <a:t>exascale</a:t>
            </a:r>
            <a:r>
              <a:rPr lang="en-GB" dirty="0" smtClean="0"/>
              <a:t> architecture</a:t>
            </a:r>
          </a:p>
          <a:p>
            <a:pPr lvl="1"/>
            <a:r>
              <a:rPr lang="en-GB" dirty="0" smtClean="0"/>
              <a:t>Jaguar XT (ORNL) draws 6MW to deliver 1PF</a:t>
            </a:r>
          </a:p>
          <a:p>
            <a:pPr lvl="1"/>
            <a:r>
              <a:rPr lang="en-GB" dirty="0" smtClean="0"/>
              <a:t>The US DoE wants 1EF, but using only 20MW...</a:t>
            </a:r>
          </a:p>
          <a:p>
            <a:r>
              <a:rPr lang="en-GB" dirty="0" smtClean="0"/>
              <a:t>A hybrid system is one way to reach this, e.g.</a:t>
            </a:r>
          </a:p>
          <a:p>
            <a:pPr lvl="1"/>
            <a:r>
              <a:rPr lang="en-GB" dirty="0" smtClean="0"/>
              <a:t>10</a:t>
            </a:r>
            <a:r>
              <a:rPr lang="en-GB" baseline="30000" dirty="0" smtClean="0"/>
              <a:t>5</a:t>
            </a:r>
            <a:r>
              <a:rPr lang="en-GB" dirty="0" smtClean="0"/>
              <a:t> nodes (up from 10</a:t>
            </a:r>
            <a:r>
              <a:rPr lang="en-GB" baseline="30000" dirty="0" smtClean="0"/>
              <a:t>4</a:t>
            </a:r>
            <a:r>
              <a:rPr lang="en-GB" dirty="0" smtClean="0"/>
              <a:t> for Jaguar)</a:t>
            </a:r>
          </a:p>
          <a:p>
            <a:pPr lvl="1"/>
            <a:r>
              <a:rPr lang="en-GB" dirty="0" smtClean="0"/>
              <a:t>10</a:t>
            </a:r>
            <a:r>
              <a:rPr lang="en-GB" baseline="30000" dirty="0" smtClean="0"/>
              <a:t>4</a:t>
            </a:r>
            <a:r>
              <a:rPr lang="en-GB" dirty="0" smtClean="0"/>
              <a:t> FPUs/node (up from 10 for Jaguar)</a:t>
            </a:r>
            <a:endParaRPr lang="en-US" dirty="0" smtClean="0"/>
          </a:p>
          <a:p>
            <a:pPr lvl="2"/>
            <a:r>
              <a:rPr lang="en-GB" dirty="0" smtClean="0"/>
              <a:t>some full-featured cores for serial work</a:t>
            </a:r>
          </a:p>
          <a:p>
            <a:pPr lvl="2"/>
            <a:r>
              <a:rPr lang="en-GB" dirty="0" smtClean="0"/>
              <a:t>a lot more </a:t>
            </a:r>
            <a:r>
              <a:rPr lang="en-GB" dirty="0" err="1" smtClean="0"/>
              <a:t>cutdown</a:t>
            </a:r>
            <a:r>
              <a:rPr lang="en-GB" dirty="0" smtClean="0"/>
              <a:t> cores for parallel work</a:t>
            </a:r>
          </a:p>
          <a:p>
            <a:pPr lvl="1"/>
            <a:r>
              <a:rPr lang="en-GB" dirty="0" smtClean="0"/>
              <a:t>Instruction level parallelism will be needed</a:t>
            </a:r>
          </a:p>
          <a:p>
            <a:pPr lvl="2"/>
            <a:r>
              <a:rPr lang="en-GB" dirty="0" smtClean="0"/>
              <a:t>continues the SIMD trend SSE → AVX → ...</a:t>
            </a:r>
          </a:p>
          <a:p>
            <a:endParaRPr lang="en-GB" dirty="0" smtClean="0"/>
          </a:p>
          <a:p>
            <a:r>
              <a:rPr lang="en-GB" dirty="0" smtClean="0"/>
              <a:t>This looks a lot like the current GPU accelerator model</a:t>
            </a:r>
          </a:p>
          <a:p>
            <a:pPr lvl="1"/>
            <a:r>
              <a:rPr lang="en-GB" dirty="0" err="1" smtClean="0"/>
              <a:t>manycore</a:t>
            </a:r>
            <a:r>
              <a:rPr lang="en-GB" dirty="0" smtClean="0"/>
              <a:t> architecture, split into SIMT </a:t>
            </a:r>
            <a:r>
              <a:rPr lang="en-GB" dirty="0" err="1" smtClean="0"/>
              <a:t>threadblocks</a:t>
            </a:r>
            <a:endParaRPr lang="en-GB" dirty="0" smtClean="0"/>
          </a:p>
          <a:p>
            <a:pPr lvl="1"/>
            <a:r>
              <a:rPr lang="en-GB" dirty="0" smtClean="0"/>
              <a:t>Complicated memory space/hierarchy (internal and </a:t>
            </a:r>
            <a:r>
              <a:rPr lang="en-GB" dirty="0" err="1" smtClean="0"/>
              <a:t>PCIe</a:t>
            </a:r>
            <a:r>
              <a:rPr lang="en-GB" dirty="0" smtClean="0"/>
              <a:t>)</a:t>
            </a:r>
          </a:p>
          <a:p>
            <a:pPr lvl="2"/>
            <a:endParaRPr lang="en-GB" dirty="0" smtClean="0"/>
          </a:p>
          <a:p>
            <a:r>
              <a:rPr lang="en-GB" dirty="0" smtClean="0"/>
              <a:t>And this looks a lot like the old days</a:t>
            </a:r>
          </a:p>
          <a:p>
            <a:pPr lvl="1"/>
            <a:r>
              <a:rPr lang="en-GB" dirty="0" smtClean="0"/>
              <a:t>welcome back to </a:t>
            </a:r>
            <a:r>
              <a:rPr lang="en-GB" dirty="0" err="1" smtClean="0"/>
              <a:t>vectorisation</a:t>
            </a:r>
            <a:r>
              <a:rPr lang="en-GB" dirty="0" smtClean="0"/>
              <a:t>, we kept the compiler ready for you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2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52400"/>
            <a:ext cx="7288088" cy="838200"/>
          </a:xfrm>
        </p:spPr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Exascale</a:t>
            </a:r>
            <a:r>
              <a:rPr lang="en-GB" dirty="0" smtClean="0"/>
              <a:t> furrow is a hard one to plough...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79388" y="980729"/>
            <a:ext cx="8713092" cy="2736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0" dirty="0" smtClean="0"/>
              <a:t>Seymour Cray, the pioneer of supercomputing, famously once asked if you would  rather plough a field with two strong oxen or five-hundred-and-twelve chickens. </a:t>
            </a:r>
          </a:p>
          <a:p>
            <a:pPr marL="0" indent="0">
              <a:buNone/>
            </a:pPr>
            <a:endParaRPr lang="en-GB" b="0" dirty="0"/>
          </a:p>
          <a:p>
            <a:pPr marL="0" indent="0">
              <a:buNone/>
            </a:pPr>
            <a:r>
              <a:rPr lang="en-GB" b="0" dirty="0" smtClean="0"/>
              <a:t>Since then, the question has answered itself: power restrictions have driven CPU manufacturers away from “</a:t>
            </a:r>
            <a:r>
              <a:rPr lang="en-GB" b="0" dirty="0"/>
              <a:t>oxen</a:t>
            </a:r>
            <a:r>
              <a:rPr lang="en-GB" b="0" dirty="0" smtClean="0"/>
              <a:t>” (powerful single-core devices) towards multi- and many-core “</a:t>
            </a:r>
            <a:r>
              <a:rPr lang="en-GB" b="0" dirty="0"/>
              <a:t>chickens</a:t>
            </a:r>
            <a:r>
              <a:rPr lang="en-GB" b="0" dirty="0" smtClean="0"/>
              <a:t>”.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429000"/>
            <a:ext cx="3707904" cy="3018234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79388" y="3789041"/>
            <a:ext cx="5256584" cy="28887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83464" indent="-283464" algn="l" defTabSz="9144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150"/>
              </a:spcAft>
              <a:buClr>
                <a:schemeClr val="accent2"/>
              </a:buClr>
              <a:buSzPct val="100000"/>
              <a:buFont typeface="Arial" pitchFamily="34" charset="0"/>
              <a:buChar char="●"/>
              <a:defRPr sz="2400" b="1" kern="1200" spc="-3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49224" indent="-285750" algn="l" defTabSz="9144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150"/>
              </a:spcAft>
              <a:buClr>
                <a:schemeClr val="accent2"/>
              </a:buClr>
              <a:buSzPct val="85000"/>
              <a:buFont typeface="Calibri" pitchFamily="34" charset="0"/>
              <a:buChar char="●"/>
              <a:defRPr lang="en-US" sz="2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-228600" algn="l" defTabSz="9144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150"/>
              </a:spcAft>
              <a:buClr>
                <a:schemeClr val="tx2">
                  <a:lumMod val="60000"/>
                  <a:lumOff val="40000"/>
                </a:schemeClr>
              </a:buClr>
              <a:buSzPct val="85000"/>
              <a:buFont typeface="Calibri" pitchFamily="34" charset="0"/>
              <a:buChar char="●"/>
              <a:defRPr lang="en-US" sz="18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88720" indent="-228600" algn="l" defTabSz="9144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150"/>
              </a:spcAft>
              <a:buClr>
                <a:schemeClr val="tx2">
                  <a:lumMod val="60000"/>
                  <a:lumOff val="40000"/>
                </a:schemeClr>
              </a:buClr>
              <a:buSzPct val="85000"/>
              <a:buFont typeface="Calibri" pitchFamily="34" charset="0"/>
              <a:buChar char="●"/>
              <a:defRPr 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463040" indent="-228600" algn="l" defTabSz="9144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150"/>
              </a:spcAft>
              <a:buClr>
                <a:schemeClr val="tx2">
                  <a:lumMod val="60000"/>
                  <a:lumOff val="40000"/>
                </a:schemeClr>
              </a:buClr>
              <a:buSzPct val="85000"/>
              <a:buFont typeface="Calibri" pitchFamily="34" charset="0"/>
              <a:buChar char="●"/>
              <a:defRPr lang="en-U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b="0" dirty="0" smtClean="0"/>
              <a:t>An </a:t>
            </a:r>
            <a:r>
              <a:rPr lang="en-GB" b="0" dirty="0" err="1" smtClean="0"/>
              <a:t>exascale</a:t>
            </a:r>
            <a:r>
              <a:rPr lang="en-GB" b="0" dirty="0" smtClean="0"/>
              <a:t> supercomputer will take this a step further, connecting tens of thousands of many-core nodes.  </a:t>
            </a:r>
          </a:p>
          <a:p>
            <a:pPr marL="0" indent="0">
              <a:buFont typeface="Arial" pitchFamily="34" charset="0"/>
              <a:buNone/>
            </a:pPr>
            <a:endParaRPr lang="en-GB" b="0" dirty="0" smtClean="0"/>
          </a:p>
          <a:p>
            <a:pPr marL="0" indent="0">
              <a:buFont typeface="Arial" pitchFamily="34" charset="0"/>
              <a:buNone/>
            </a:pPr>
            <a:r>
              <a:rPr lang="en-GB" b="0" dirty="0" smtClean="0"/>
              <a:t>Application programmers face the challenge of harnessing the power of tens of millions of threads.</a:t>
            </a:r>
          </a:p>
          <a:p>
            <a:pPr marL="0" indent="0">
              <a:buFont typeface="Arial" pitchFamily="34" charset="0"/>
              <a:buNone/>
            </a:pPr>
            <a:endParaRPr lang="en-GB" b="0" dirty="0"/>
          </a:p>
          <a:p>
            <a:pPr marL="0" indent="0">
              <a:buFont typeface="Arial" pitchFamily="34" charset="0"/>
              <a:buNone/>
            </a:pPr>
            <a:r>
              <a:rPr lang="en-GB" sz="1400" b="0" dirty="0" smtClean="0"/>
              <a:t>EPCC News, </a:t>
            </a:r>
            <a:r>
              <a:rPr lang="en-GB" sz="1400" b="0" dirty="0" smtClean="0">
                <a:hlinkClick r:id="rId3"/>
              </a:rPr>
              <a:t>issue 70</a:t>
            </a:r>
            <a:r>
              <a:rPr lang="en-GB" sz="1400" b="0" dirty="0" smtClean="0"/>
              <a:t> (Autumn 2011)</a:t>
            </a:r>
            <a:endParaRPr lang="en-GB" sz="1400" b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707904" y="152400"/>
            <a:ext cx="3759696" cy="8382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18.Feb.13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79388" y="1196752"/>
            <a:ext cx="8713092" cy="547260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EU FP7 Network: </a:t>
            </a:r>
            <a:r>
              <a:rPr lang="en-GB" dirty="0" smtClean="0">
                <a:solidFill>
                  <a:schemeClr val="accent4"/>
                </a:solidFill>
              </a:rPr>
              <a:t>C</a:t>
            </a:r>
            <a:r>
              <a:rPr lang="en-GB" dirty="0" smtClean="0"/>
              <a:t>ollaborative </a:t>
            </a:r>
            <a:r>
              <a:rPr lang="en-GB" dirty="0" smtClean="0">
                <a:solidFill>
                  <a:schemeClr val="accent4"/>
                </a:solidFill>
              </a:rPr>
              <a:t>R</a:t>
            </a:r>
            <a:r>
              <a:rPr lang="en-GB" dirty="0" smtClean="0"/>
              <a:t>esearch into </a:t>
            </a:r>
            <a:r>
              <a:rPr lang="en-GB" dirty="0" err="1" smtClean="0">
                <a:solidFill>
                  <a:schemeClr val="accent4"/>
                </a:solidFill>
              </a:rPr>
              <a:t>E</a:t>
            </a:r>
            <a:r>
              <a:rPr lang="en-GB" dirty="0" err="1" smtClean="0"/>
              <a:t>xascale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4"/>
                </a:solidFill>
              </a:rPr>
              <a:t>S</a:t>
            </a:r>
            <a:r>
              <a:rPr lang="en-GB" dirty="0" smtClean="0"/>
              <a:t>oftware </a:t>
            </a:r>
            <a:r>
              <a:rPr lang="en-GB" dirty="0" smtClean="0">
                <a:solidFill>
                  <a:schemeClr val="accent4"/>
                </a:solidFill>
              </a:rPr>
              <a:t>T</a:t>
            </a:r>
            <a:r>
              <a:rPr lang="en-GB" dirty="0" smtClean="0"/>
              <a:t>ools and </a:t>
            </a:r>
            <a:r>
              <a:rPr lang="en-GB" dirty="0" smtClean="0">
                <a:solidFill>
                  <a:schemeClr val="accent4"/>
                </a:solidFill>
              </a:rPr>
              <a:t>A</a:t>
            </a:r>
            <a:r>
              <a:rPr lang="en-GB" dirty="0" smtClean="0"/>
              <a:t>pplications</a:t>
            </a:r>
            <a:endParaRPr lang="en-GB" sz="2400" dirty="0" smtClean="0"/>
          </a:p>
          <a:p>
            <a:endParaRPr lang="en-GB" sz="2400" dirty="0" smtClean="0"/>
          </a:p>
          <a:p>
            <a:r>
              <a:rPr lang="en-GB" sz="2400" dirty="0" smtClean="0"/>
              <a:t>Consortium has</a:t>
            </a:r>
          </a:p>
          <a:p>
            <a:pPr lvl="1"/>
            <a:r>
              <a:rPr lang="en-GB" sz="2000" dirty="0" smtClean="0"/>
              <a:t>Leading European HPC centres </a:t>
            </a:r>
          </a:p>
          <a:p>
            <a:pPr lvl="2"/>
            <a:r>
              <a:rPr lang="en-GB" sz="1800" u="sng" dirty="0" smtClean="0">
                <a:solidFill>
                  <a:srgbClr val="FF0000"/>
                </a:solidFill>
              </a:rPr>
              <a:t>EPCC</a:t>
            </a:r>
            <a:r>
              <a:rPr lang="en-GB" sz="1800" dirty="0" smtClean="0"/>
              <a:t>, </a:t>
            </a:r>
            <a:r>
              <a:rPr lang="en-GB" sz="1800" dirty="0" smtClean="0">
                <a:solidFill>
                  <a:srgbClr val="FF0000"/>
                </a:solidFill>
              </a:rPr>
              <a:t>HLRS</a:t>
            </a:r>
            <a:r>
              <a:rPr lang="en-GB" sz="1800" dirty="0" smtClean="0"/>
              <a:t>, </a:t>
            </a:r>
            <a:r>
              <a:rPr lang="en-GB" sz="1800" dirty="0" smtClean="0">
                <a:solidFill>
                  <a:srgbClr val="FF0000"/>
                </a:solidFill>
              </a:rPr>
              <a:t>CSC</a:t>
            </a:r>
            <a:r>
              <a:rPr lang="en-GB" sz="1800" dirty="0" smtClean="0"/>
              <a:t>, </a:t>
            </a:r>
            <a:r>
              <a:rPr lang="en-GB" sz="1800" dirty="0" smtClean="0">
                <a:solidFill>
                  <a:srgbClr val="FF0000"/>
                </a:solidFill>
              </a:rPr>
              <a:t>PDC</a:t>
            </a:r>
          </a:p>
          <a:p>
            <a:pPr lvl="1"/>
            <a:r>
              <a:rPr lang="en-GB" sz="2000" dirty="0" smtClean="0"/>
              <a:t>Hardware partner</a:t>
            </a:r>
          </a:p>
          <a:p>
            <a:pPr lvl="2"/>
            <a:r>
              <a:rPr lang="en-GB" sz="1800" dirty="0" smtClean="0"/>
              <a:t>Cray</a:t>
            </a:r>
          </a:p>
          <a:p>
            <a:pPr lvl="1"/>
            <a:r>
              <a:rPr lang="en-GB" sz="2000" dirty="0" smtClean="0"/>
              <a:t>Tools providers</a:t>
            </a:r>
          </a:p>
          <a:p>
            <a:pPr lvl="2"/>
            <a:r>
              <a:rPr lang="en-GB" sz="1800" dirty="0" smtClean="0">
                <a:solidFill>
                  <a:schemeClr val="accent5"/>
                </a:solidFill>
              </a:rPr>
              <a:t>TUD</a:t>
            </a:r>
            <a:r>
              <a:rPr lang="en-GB" sz="1800" dirty="0" smtClean="0"/>
              <a:t> (</a:t>
            </a:r>
            <a:r>
              <a:rPr lang="en-GB" sz="1800" dirty="0" err="1" smtClean="0"/>
              <a:t>Vampir</a:t>
            </a:r>
            <a:r>
              <a:rPr lang="en-GB" sz="1800" dirty="0" smtClean="0"/>
              <a:t>), </a:t>
            </a:r>
            <a:r>
              <a:rPr lang="en-GB" sz="1800" dirty="0" err="1" smtClean="0">
                <a:solidFill>
                  <a:schemeClr val="accent5"/>
                </a:solidFill>
              </a:rPr>
              <a:t>Allinea</a:t>
            </a:r>
            <a:r>
              <a:rPr lang="en-GB" sz="1800" dirty="0" smtClean="0"/>
              <a:t> (DDT)</a:t>
            </a:r>
          </a:p>
          <a:p>
            <a:pPr lvl="1"/>
            <a:r>
              <a:rPr lang="en-GB" sz="2000" dirty="0" err="1" smtClean="0"/>
              <a:t>Codesign</a:t>
            </a:r>
            <a:r>
              <a:rPr lang="en-GB" sz="2000" dirty="0" smtClean="0"/>
              <a:t> application owners, specialists</a:t>
            </a:r>
          </a:p>
          <a:p>
            <a:pPr lvl="2"/>
            <a:r>
              <a:rPr lang="en-GB" sz="1800" dirty="0" smtClean="0">
                <a:solidFill>
                  <a:srgbClr val="00B050"/>
                </a:solidFill>
              </a:rPr>
              <a:t>ABO</a:t>
            </a:r>
            <a:r>
              <a:rPr lang="en-GB" sz="1800" dirty="0" smtClean="0"/>
              <a:t>, </a:t>
            </a:r>
            <a:r>
              <a:rPr lang="en-GB" sz="1800" dirty="0" smtClean="0">
                <a:solidFill>
                  <a:srgbClr val="00B050"/>
                </a:solidFill>
              </a:rPr>
              <a:t>JYU</a:t>
            </a:r>
            <a:r>
              <a:rPr lang="en-GB" sz="1800" dirty="0" smtClean="0"/>
              <a:t>, </a:t>
            </a:r>
            <a:r>
              <a:rPr lang="en-GB" sz="1800" dirty="0" smtClean="0">
                <a:solidFill>
                  <a:srgbClr val="00B050"/>
                </a:solidFill>
              </a:rPr>
              <a:t>UCL</a:t>
            </a:r>
            <a:r>
              <a:rPr lang="en-GB" sz="1800" dirty="0" smtClean="0"/>
              <a:t>, </a:t>
            </a:r>
            <a:r>
              <a:rPr lang="en-GB" sz="1800" dirty="0" smtClean="0">
                <a:solidFill>
                  <a:srgbClr val="00B050"/>
                </a:solidFill>
              </a:rPr>
              <a:t>ECMWF</a:t>
            </a:r>
            <a:r>
              <a:rPr lang="en-GB" sz="1800" dirty="0" smtClean="0"/>
              <a:t>, </a:t>
            </a:r>
            <a:r>
              <a:rPr lang="en-GB" sz="1800" dirty="0" smtClean="0">
                <a:solidFill>
                  <a:srgbClr val="00B050"/>
                </a:solidFill>
              </a:rPr>
              <a:t>ECP</a:t>
            </a:r>
            <a:r>
              <a:rPr lang="en-GB" sz="1800" dirty="0" smtClean="0"/>
              <a:t>, </a:t>
            </a:r>
            <a:r>
              <a:rPr lang="en-GB" sz="1800" dirty="0" smtClean="0">
                <a:solidFill>
                  <a:srgbClr val="00B050"/>
                </a:solidFill>
              </a:rPr>
              <a:t>DLR</a:t>
            </a:r>
          </a:p>
          <a:p>
            <a:endParaRPr lang="en-GB" sz="2400" dirty="0" smtClean="0"/>
          </a:p>
          <a:p>
            <a:r>
              <a:rPr lang="en-GB" sz="2400" dirty="0" err="1" smtClean="0"/>
              <a:t>Codesign</a:t>
            </a:r>
            <a:r>
              <a:rPr lang="en-GB" sz="2400" dirty="0" smtClean="0"/>
              <a:t> approach</a:t>
            </a:r>
          </a:p>
          <a:p>
            <a:pPr lvl="1"/>
            <a:r>
              <a:rPr lang="en-GB" dirty="0" smtClean="0"/>
              <a:t>F</a:t>
            </a:r>
            <a:r>
              <a:rPr lang="en-GB" sz="2000" dirty="0" smtClean="0"/>
              <a:t>ocus on real problems in real applications</a:t>
            </a:r>
          </a:p>
          <a:p>
            <a:pPr lvl="1"/>
            <a:r>
              <a:rPr lang="en-GB" dirty="0" smtClean="0"/>
              <a:t>6 apps: 	GROMACS, </a:t>
            </a:r>
            <a:r>
              <a:rPr lang="en-GB" dirty="0" err="1" smtClean="0"/>
              <a:t>OpenFOAM</a:t>
            </a:r>
            <a:r>
              <a:rPr lang="en-GB" dirty="0" smtClean="0"/>
              <a:t>, IFS, </a:t>
            </a:r>
          </a:p>
          <a:p>
            <a:pPr marL="363474" lvl="1" indent="0">
              <a:buNone/>
            </a:pPr>
            <a:r>
              <a:rPr lang="en-GB" dirty="0"/>
              <a:t>	</a:t>
            </a:r>
            <a:r>
              <a:rPr lang="en-GB" dirty="0" smtClean="0"/>
              <a:t>	</a:t>
            </a:r>
            <a:r>
              <a:rPr lang="en-GB" dirty="0" err="1" smtClean="0"/>
              <a:t>Elmfire</a:t>
            </a:r>
            <a:r>
              <a:rPr lang="en-GB" dirty="0" smtClean="0"/>
              <a:t>, Nek5000, </a:t>
            </a:r>
            <a:r>
              <a:rPr lang="en-GB" dirty="0" err="1" smtClean="0"/>
              <a:t>HemeLB</a:t>
            </a:r>
            <a:endParaRPr lang="en-GB" sz="2000" dirty="0" smtClean="0"/>
          </a:p>
          <a:p>
            <a:endParaRPr lang="en-GB" sz="2400" dirty="0" smtClean="0"/>
          </a:p>
          <a:p>
            <a:r>
              <a:rPr lang="en-GB" sz="2400" dirty="0" smtClean="0"/>
              <a:t>CRESTA and its two partner projects are the first </a:t>
            </a:r>
            <a:r>
              <a:rPr lang="en-GB" dirty="0" err="1" smtClean="0"/>
              <a:t>E</a:t>
            </a:r>
            <a:r>
              <a:rPr lang="en-GB" sz="2400" dirty="0" err="1" smtClean="0"/>
              <a:t>xascale</a:t>
            </a:r>
            <a:r>
              <a:rPr lang="en-GB" sz="2400" dirty="0" smtClean="0"/>
              <a:t> development projects funded by Europe</a:t>
            </a:r>
          </a:p>
          <a:p>
            <a:pPr lvl="1"/>
            <a:r>
              <a:rPr lang="en-GB" dirty="0" smtClean="0"/>
              <a:t>Runs from Oct. 2011-Sept. 2014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CRESTA workshop on </a:t>
            </a:r>
            <a:r>
              <a:rPr lang="en-GB" dirty="0" err="1" smtClean="0"/>
              <a:t>Exascale</a:t>
            </a:r>
            <a:r>
              <a:rPr lang="en-GB" dirty="0" smtClean="0"/>
              <a:t> </a:t>
            </a:r>
            <a:r>
              <a:rPr lang="en-GB" dirty="0" err="1" smtClean="0"/>
              <a:t>codesign</a:t>
            </a:r>
            <a:r>
              <a:rPr lang="en-GB" dirty="0" smtClean="0"/>
              <a:t> at SC12 now recruiting speakers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5724128" y="1484784"/>
            <a:ext cx="3243290" cy="3312368"/>
            <a:chOff x="5652120" y="836712"/>
            <a:chExt cx="3315298" cy="3312368"/>
          </a:xfrm>
        </p:grpSpPr>
        <p:pic>
          <p:nvPicPr>
            <p:cNvPr id="7" name="Picture 6" descr="cresta_map_110613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652120" y="836712"/>
              <a:ext cx="3315298" cy="331236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128" y="980728"/>
              <a:ext cx="1944216" cy="515334"/>
            </a:xfrm>
            <a:prstGeom prst="rect">
              <a:avLst/>
            </a:prstGeom>
          </p:spPr>
        </p:pic>
      </p:grpSp>
      <p:pic>
        <p:nvPicPr>
          <p:cNvPr id="10" name="Picture 9" descr="cresta_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3312368" cy="87797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46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n>
                  <a:noFill/>
                </a:ln>
                <a:ea typeface="ＭＳ Ｐゴシック"/>
                <a:cs typeface="Arial" charset="0"/>
              </a:rPr>
              <a:t>Accelerator programming</a:t>
            </a:r>
            <a:endParaRPr lang="en-US" dirty="0" smtClean="0">
              <a:ln>
                <a:noFill/>
              </a:ln>
              <a:ea typeface="ＭＳ Ｐゴシック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 smtClean="0"/>
              <a:t>Why do we need a new GPU programming model?</a:t>
            </a:r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r>
              <a:rPr lang="en-GB" dirty="0" smtClean="0"/>
              <a:t>Aren’t there enough ways already?</a:t>
            </a:r>
          </a:p>
          <a:p>
            <a:pPr lvl="1">
              <a:buClr>
                <a:schemeClr val="accent2"/>
              </a:buClr>
              <a:defRPr/>
            </a:pPr>
            <a:r>
              <a:rPr lang="en-GB" dirty="0" smtClean="0">
                <a:cs typeface="+mn-cs"/>
              </a:rPr>
              <a:t>CUDA (incl. NVIDIA CUDA-C &amp; PGI CUDA-Fortran)</a:t>
            </a:r>
          </a:p>
          <a:p>
            <a:pPr lvl="1">
              <a:buClr>
                <a:schemeClr val="accent2"/>
              </a:buClr>
              <a:defRPr/>
            </a:pPr>
            <a:r>
              <a:rPr lang="en-GB" dirty="0" err="1" smtClean="0">
                <a:cs typeface="+mn-cs"/>
              </a:rPr>
              <a:t>OpenCL</a:t>
            </a:r>
            <a:r>
              <a:rPr lang="en-GB" dirty="0" smtClean="0">
                <a:cs typeface="+mn-cs"/>
              </a:rPr>
              <a:t> </a:t>
            </a:r>
          </a:p>
          <a:p>
            <a:pPr lvl="1">
              <a:buClr>
                <a:schemeClr val="accent2"/>
              </a:buClr>
              <a:defRPr/>
            </a:pPr>
            <a:r>
              <a:rPr lang="en-GB" dirty="0" smtClean="0">
                <a:cs typeface="+mn-cs"/>
              </a:rPr>
              <a:t>Stream</a:t>
            </a:r>
          </a:p>
          <a:p>
            <a:pPr lvl="1">
              <a:buClr>
                <a:schemeClr val="accent2"/>
              </a:buClr>
              <a:defRPr/>
            </a:pPr>
            <a:r>
              <a:rPr lang="en-GB" dirty="0" err="1" smtClean="0">
                <a:cs typeface="+mn-cs"/>
              </a:rPr>
              <a:t>hiCUDA</a:t>
            </a:r>
            <a:r>
              <a:rPr lang="en-GB" dirty="0" smtClean="0">
                <a:cs typeface="+mn-cs"/>
              </a:rPr>
              <a:t> ...</a:t>
            </a:r>
          </a:p>
          <a:p>
            <a:pPr>
              <a:defRPr/>
            </a:pPr>
            <a:endParaRPr lang="en-GB" dirty="0" smtClean="0">
              <a:cs typeface="+mn-cs"/>
            </a:endParaRPr>
          </a:p>
          <a:p>
            <a:pPr>
              <a:defRPr/>
            </a:pPr>
            <a:r>
              <a:rPr lang="en-GB" dirty="0" smtClean="0">
                <a:cs typeface="+mn-cs"/>
              </a:rPr>
              <a:t>All are quite low-level and closely coupled to the GPU</a:t>
            </a:r>
          </a:p>
          <a:p>
            <a:pPr lvl="1">
              <a:defRPr/>
            </a:pPr>
            <a:r>
              <a:rPr lang="en-GB" dirty="0" smtClean="0"/>
              <a:t>User needs to rewrite kernels in specialist language:</a:t>
            </a:r>
          </a:p>
          <a:p>
            <a:pPr lvl="2">
              <a:buClr>
                <a:schemeClr val="accent2"/>
              </a:buClr>
              <a:defRPr/>
            </a:pPr>
            <a:r>
              <a:rPr lang="en-GB" dirty="0" smtClean="0">
                <a:cs typeface="+mn-cs"/>
              </a:rPr>
              <a:t>Hard to write and debug</a:t>
            </a:r>
          </a:p>
          <a:p>
            <a:pPr lvl="2">
              <a:buClr>
                <a:schemeClr val="accent2"/>
              </a:buClr>
              <a:defRPr/>
            </a:pPr>
            <a:r>
              <a:rPr lang="en-GB" dirty="0" smtClean="0">
                <a:cs typeface="+mn-cs"/>
              </a:rPr>
              <a:t>Hard to optimise for specific GPU</a:t>
            </a:r>
          </a:p>
          <a:p>
            <a:pPr lvl="2">
              <a:buClr>
                <a:schemeClr val="accent2"/>
              </a:buClr>
              <a:defRPr/>
            </a:pPr>
            <a:r>
              <a:rPr lang="en-GB" dirty="0" smtClean="0">
                <a:cs typeface="+mn-cs"/>
              </a:rPr>
              <a:t>Hard to </a:t>
            </a:r>
            <a:r>
              <a:rPr lang="en-GB" dirty="0" smtClean="0"/>
              <a:t>port to new accelerator</a:t>
            </a:r>
          </a:p>
          <a:p>
            <a:pPr lvl="1">
              <a:buClr>
                <a:schemeClr val="accent2"/>
              </a:buClr>
              <a:defRPr/>
            </a:pPr>
            <a:r>
              <a:rPr lang="en-GB" dirty="0" smtClean="0"/>
              <a:t>Multiple versions of kernels in codebase</a:t>
            </a:r>
          </a:p>
          <a:p>
            <a:pPr lvl="2">
              <a:buClr>
                <a:schemeClr val="accent2"/>
              </a:buClr>
              <a:defRPr/>
            </a:pPr>
            <a:r>
              <a:rPr lang="en-GB" dirty="0" smtClean="0">
                <a:cs typeface="+mn-cs"/>
              </a:rPr>
              <a:t>Hard to add new functionality</a:t>
            </a:r>
          </a:p>
          <a:p>
            <a:pPr>
              <a:defRPr/>
            </a:pPr>
            <a:endParaRPr lang="en-GB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3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50137"/>
            <a:ext cx="2627421" cy="10774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CUDA for experts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 smtClean="0"/>
              <a:t>If you work hard, you can get good parallel performance</a:t>
            </a:r>
          </a:p>
          <a:p>
            <a:r>
              <a:rPr lang="en-GB" dirty="0" smtClean="0"/>
              <a:t>Ludwig Lattice Boltzmann code rewritten in CUDA</a:t>
            </a:r>
          </a:p>
          <a:p>
            <a:pPr lvl="1"/>
            <a:r>
              <a:rPr lang="en-GB" dirty="0" smtClean="0"/>
              <a:t>Reordered all the data structures (</a:t>
            </a:r>
            <a:r>
              <a:rPr lang="en-GB" dirty="0" err="1" smtClean="0"/>
              <a:t>structs</a:t>
            </a:r>
            <a:r>
              <a:rPr lang="en-GB" dirty="0" smtClean="0"/>
              <a:t> of arrays)</a:t>
            </a:r>
          </a:p>
          <a:p>
            <a:pPr lvl="1"/>
            <a:r>
              <a:rPr lang="en-GB" dirty="0" smtClean="0"/>
              <a:t>Pack halos on the GPU</a:t>
            </a:r>
          </a:p>
          <a:p>
            <a:pPr lvl="1"/>
            <a:r>
              <a:rPr lang="en-GB" dirty="0" smtClean="0"/>
              <a:t>Streams to overlap compute, </a:t>
            </a:r>
          </a:p>
          <a:p>
            <a:pPr marL="366713" lvl="1" indent="0">
              <a:buNone/>
            </a:pPr>
            <a:r>
              <a:rPr lang="en-GB" dirty="0" smtClean="0"/>
              <a:t>    </a:t>
            </a:r>
            <a:r>
              <a:rPr lang="en-GB" dirty="0" err="1" smtClean="0"/>
              <a:t>PCIe</a:t>
            </a:r>
            <a:r>
              <a:rPr lang="en-GB" dirty="0" smtClean="0"/>
              <a:t> </a:t>
            </a:r>
            <a:r>
              <a:rPr lang="en-GB" dirty="0" err="1" smtClean="0"/>
              <a:t>comms</a:t>
            </a:r>
            <a:r>
              <a:rPr lang="en-GB" dirty="0" smtClean="0"/>
              <a:t>, MPI halo swaps</a:t>
            </a:r>
          </a:p>
          <a:p>
            <a:pPr lvl="0">
              <a:defRPr/>
            </a:pPr>
            <a:r>
              <a:rPr lang="en-GB" dirty="0" smtClean="0"/>
              <a:t>10 cabinets of Cray XK6</a:t>
            </a:r>
            <a:endParaRPr lang="en-GB" dirty="0"/>
          </a:p>
          <a:p>
            <a:pPr marL="730250" lvl="1">
              <a:spcBef>
                <a:spcPts val="600"/>
              </a:spcBef>
              <a:buClr>
                <a:schemeClr val="accent2"/>
              </a:buClr>
            </a:pPr>
            <a:r>
              <a:rPr lang="en-GB" dirty="0" smtClean="0"/>
              <a:t>936 GPUs (</a:t>
            </a:r>
            <a:r>
              <a:rPr lang="en-GB" dirty="0"/>
              <a:t>nodes)</a:t>
            </a:r>
          </a:p>
          <a:p>
            <a:r>
              <a:rPr lang="en-GB" dirty="0" smtClean="0"/>
              <a:t>Only 4% deviation from 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    perfect weak scaling between </a:t>
            </a:r>
          </a:p>
          <a:p>
            <a:pPr marL="0" indent="0">
              <a:buNone/>
            </a:pPr>
            <a:r>
              <a:rPr lang="en-GB" dirty="0" smtClean="0"/>
              <a:t>    8 and 936 GPUs.</a:t>
            </a:r>
          </a:p>
          <a:p>
            <a:endParaRPr lang="en-GB" dirty="0" smtClean="0"/>
          </a:p>
          <a:p>
            <a:r>
              <a:rPr lang="en-GB" dirty="0" smtClean="0"/>
              <a:t>But...</a:t>
            </a:r>
          </a:p>
          <a:p>
            <a:pPr lvl="1"/>
            <a:r>
              <a:rPr lang="en-GB" dirty="0" smtClean="0"/>
              <a:t>Most applications don't have this level </a:t>
            </a:r>
          </a:p>
          <a:p>
            <a:pPr marL="363474" lvl="1" indent="0">
              <a:buNone/>
            </a:pPr>
            <a:r>
              <a:rPr lang="en-GB" dirty="0"/>
              <a:t> </a:t>
            </a:r>
            <a:r>
              <a:rPr lang="en-GB" dirty="0" smtClean="0"/>
              <a:t>   of expert developer support</a:t>
            </a:r>
            <a:endParaRPr lang="en-GB" dirty="0"/>
          </a:p>
          <a:p>
            <a:pPr lvl="1"/>
            <a:endParaRPr lang="en-GB" dirty="0" smtClean="0"/>
          </a:p>
        </p:txBody>
      </p:sp>
      <p:graphicFrame>
        <p:nvGraphicFramePr>
          <p:cNvPr id="8" name="Content Placeholder 6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892328922"/>
              </p:ext>
            </p:extLst>
          </p:nvPr>
        </p:nvGraphicFramePr>
        <p:xfrm>
          <a:off x="5084763" y="2260600"/>
          <a:ext cx="4059237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8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n>
                  <a:noFill/>
                </a:ln>
                <a:ea typeface="ＭＳ Ｐゴシック"/>
                <a:cs typeface="Arial" charset="0"/>
              </a:rPr>
              <a:t>Directive-based programming</a:t>
            </a:r>
            <a:endParaRPr lang="en-US" dirty="0" smtClean="0">
              <a:ln>
                <a:noFill/>
              </a:ln>
              <a:ea typeface="ＭＳ Ｐゴシック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79388" y="1052737"/>
            <a:ext cx="8713092" cy="54726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GB" dirty="0" smtClean="0"/>
              <a:t>Directives provide a high-level alternative</a:t>
            </a:r>
          </a:p>
          <a:p>
            <a:pPr>
              <a:buClr>
                <a:srgbClr val="00B050"/>
              </a:buClr>
              <a:buFont typeface="Calibri" pitchFamily="34" charset="0"/>
              <a:buChar char="+"/>
              <a:defRPr/>
            </a:pPr>
            <a:endParaRPr lang="en-GB" dirty="0" smtClean="0">
              <a:cs typeface="+mn-cs"/>
            </a:endParaRPr>
          </a:p>
          <a:p>
            <a:pPr>
              <a:buClr>
                <a:srgbClr val="00B050"/>
              </a:buClr>
              <a:buFont typeface="Calibri" pitchFamily="34" charset="0"/>
              <a:buChar char="+"/>
              <a:defRPr/>
            </a:pPr>
            <a:r>
              <a:rPr lang="en-GB" dirty="0" smtClean="0">
                <a:cs typeface="+mn-cs"/>
              </a:rPr>
              <a:t>Based on original source code (e.g. Fortran, C, C++)</a:t>
            </a:r>
          </a:p>
          <a:p>
            <a:pPr lvl="1">
              <a:buClr>
                <a:srgbClr val="00B050"/>
              </a:buClr>
              <a:buFont typeface="Calibri" pitchFamily="34" charset="0"/>
              <a:buChar char="+"/>
              <a:defRPr/>
            </a:pPr>
            <a:r>
              <a:rPr lang="en-GB" dirty="0" smtClean="0">
                <a:cs typeface="+mn-cs"/>
              </a:rPr>
              <a:t>Easier to maintain/port/extend code</a:t>
            </a:r>
          </a:p>
          <a:p>
            <a:pPr lvl="1">
              <a:buClr>
                <a:srgbClr val="00B050"/>
              </a:buClr>
              <a:buFont typeface="Calibri" pitchFamily="34" charset="0"/>
              <a:buChar char="+"/>
              <a:defRPr/>
            </a:pPr>
            <a:r>
              <a:rPr lang="en-GB" dirty="0" smtClean="0">
                <a:cs typeface="+mn-cs"/>
              </a:rPr>
              <a:t>Users with (for instance) </a:t>
            </a:r>
            <a:r>
              <a:rPr lang="en-GB" dirty="0" err="1" smtClean="0">
                <a:cs typeface="+mn-cs"/>
              </a:rPr>
              <a:t>OpenMP</a:t>
            </a:r>
            <a:r>
              <a:rPr lang="en-GB" dirty="0" smtClean="0">
                <a:cs typeface="+mn-cs"/>
              </a:rPr>
              <a:t> experience find it a familiar programming model</a:t>
            </a:r>
          </a:p>
          <a:p>
            <a:pPr lvl="1">
              <a:buClr>
                <a:srgbClr val="00B050"/>
              </a:buClr>
              <a:buFont typeface="Calibri" pitchFamily="34" charset="0"/>
              <a:buChar char="+"/>
              <a:defRPr/>
            </a:pPr>
            <a:r>
              <a:rPr lang="en-GB" dirty="0" smtClean="0"/>
              <a:t>Compiler handles repetitive boilerplate code (</a:t>
            </a:r>
            <a:r>
              <a:rPr lang="en-GB" dirty="0" err="1" smtClean="0"/>
              <a:t>cudaMalloc</a:t>
            </a:r>
            <a:r>
              <a:rPr lang="en-GB" dirty="0" smtClean="0"/>
              <a:t>, </a:t>
            </a:r>
            <a:r>
              <a:rPr lang="en-GB" dirty="0" err="1" smtClean="0"/>
              <a:t>cudaMemcpy</a:t>
            </a:r>
            <a:r>
              <a:rPr lang="en-GB" dirty="0" smtClean="0"/>
              <a:t>...)</a:t>
            </a:r>
          </a:p>
          <a:p>
            <a:pPr lvl="1">
              <a:buClr>
                <a:srgbClr val="00B050"/>
              </a:buClr>
              <a:buFont typeface="Calibri" pitchFamily="34" charset="0"/>
              <a:buChar char="+"/>
              <a:defRPr/>
            </a:pPr>
            <a:r>
              <a:rPr lang="en-GB" dirty="0" smtClean="0">
                <a:cs typeface="+mn-cs"/>
              </a:rPr>
              <a:t>Compiler handles default scheduling; user can step in with clauses where needed</a:t>
            </a:r>
          </a:p>
          <a:p>
            <a:pPr>
              <a:buClr>
                <a:srgbClr val="FF0000"/>
              </a:buClr>
              <a:buFont typeface="Calibri" pitchFamily="34" charset="0"/>
              <a:buChar char="–"/>
              <a:defRPr/>
            </a:pPr>
            <a:endParaRPr lang="en-GB" dirty="0" smtClean="0">
              <a:cs typeface="+mn-cs"/>
            </a:endParaRPr>
          </a:p>
          <a:p>
            <a:pPr>
              <a:buClr>
                <a:srgbClr val="FF0000"/>
              </a:buClr>
              <a:buFont typeface="Calibri" pitchFamily="34" charset="0"/>
              <a:buChar char="–"/>
              <a:defRPr/>
            </a:pPr>
            <a:r>
              <a:rPr lang="en-GB" dirty="0" smtClean="0">
                <a:cs typeface="+mn-cs"/>
              </a:rPr>
              <a:t>Possible performance sacrifice</a:t>
            </a:r>
          </a:p>
          <a:p>
            <a:pPr lvl="1">
              <a:buClr>
                <a:srgbClr val="FF0000"/>
              </a:buClr>
              <a:buFont typeface="Calibri" pitchFamily="34" charset="0"/>
              <a:buChar char="–"/>
              <a:defRPr/>
            </a:pPr>
            <a:r>
              <a:rPr lang="en-GB" dirty="0" smtClean="0">
                <a:cs typeface="+mn-cs"/>
              </a:rPr>
              <a:t>Important to quantify this</a:t>
            </a:r>
          </a:p>
          <a:p>
            <a:pPr lvl="1">
              <a:buClr>
                <a:srgbClr val="FF0000"/>
              </a:buClr>
              <a:buFont typeface="Calibri" pitchFamily="34" charset="0"/>
              <a:buChar char="–"/>
              <a:defRPr/>
            </a:pPr>
            <a:r>
              <a:rPr lang="en-GB" dirty="0" smtClean="0">
                <a:cs typeface="+mn-cs"/>
              </a:rPr>
              <a:t>Can then tune the compiler</a:t>
            </a:r>
          </a:p>
          <a:p>
            <a:pPr lvl="1">
              <a:buClr>
                <a:srgbClr val="FF0000"/>
              </a:buClr>
              <a:buFont typeface="Calibri" pitchFamily="34" charset="0"/>
              <a:buChar char="–"/>
              <a:defRPr/>
            </a:pPr>
            <a:r>
              <a:rPr lang="en-GB" dirty="0" smtClean="0"/>
              <a:t>S</a:t>
            </a:r>
            <a:r>
              <a:rPr lang="en-GB" dirty="0" smtClean="0">
                <a:cs typeface="+mn-cs"/>
              </a:rPr>
              <a:t>mall performance sacrifice is an acceptable trade-off for portability and productivity</a:t>
            </a:r>
          </a:p>
          <a:p>
            <a:pPr lvl="2">
              <a:buClr>
                <a:srgbClr val="FF0000"/>
              </a:buClr>
              <a:buFont typeface="Calibri" pitchFamily="34" charset="0"/>
              <a:buChar char="–"/>
              <a:defRPr/>
            </a:pPr>
            <a:r>
              <a:rPr lang="en-GB" dirty="0" smtClean="0">
                <a:cs typeface="+mn-cs"/>
              </a:rPr>
              <a:t>After all, who </a:t>
            </a:r>
            <a:r>
              <a:rPr lang="en-GB" dirty="0" err="1" smtClean="0">
                <a:cs typeface="+mn-cs"/>
              </a:rPr>
              <a:t>handcodes</a:t>
            </a:r>
            <a:r>
              <a:rPr lang="en-GB" dirty="0" smtClean="0">
                <a:cs typeface="+mn-cs"/>
              </a:rPr>
              <a:t> in assembler for CPUs these days?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Performance compared to CUDA</a:t>
            </a:r>
            <a:endParaRPr lang="en-GB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Is there a performance gap relative to explicit low-level programming model? </a:t>
            </a:r>
            <a:r>
              <a:rPr lang="en-GB" dirty="0" smtClean="0">
                <a:solidFill>
                  <a:srgbClr val="00B050"/>
                </a:solidFill>
              </a:rPr>
              <a:t>Typically 10-15%, sometimes none.</a:t>
            </a:r>
          </a:p>
          <a:p>
            <a:r>
              <a:rPr lang="en-GB" dirty="0" smtClean="0"/>
              <a:t>Is the performance gap acceptable? </a:t>
            </a:r>
            <a:r>
              <a:rPr lang="en-GB" dirty="0" smtClean="0">
                <a:solidFill>
                  <a:srgbClr val="00B050"/>
                </a:solidFill>
              </a:rPr>
              <a:t>Yes.</a:t>
            </a:r>
          </a:p>
          <a:p>
            <a:pPr lvl="1"/>
            <a:r>
              <a:rPr lang="en-GB" dirty="0" smtClean="0"/>
              <a:t>e.g. S3D </a:t>
            </a:r>
            <a:r>
              <a:rPr lang="en-GB" dirty="0" err="1" smtClean="0"/>
              <a:t>comp_heat</a:t>
            </a:r>
            <a:r>
              <a:rPr lang="en-GB" dirty="0" smtClean="0"/>
              <a:t> kernel (ORNL application readiness):</a:t>
            </a:r>
          </a:p>
        </p:txBody>
      </p:sp>
      <p:graphicFrame>
        <p:nvGraphicFramePr>
          <p:cNvPr id="14" name="Content Placeholder 4"/>
          <p:cNvGraphicFramePr>
            <a:graphicFrameLocks noGrp="1"/>
          </p:cNvGraphicFramePr>
          <p:nvPr>
            <p:ph sz="half" idx="4294967295"/>
          </p:nvPr>
        </p:nvGraphicFramePr>
        <p:xfrm>
          <a:off x="976313" y="2708275"/>
          <a:ext cx="8167687" cy="3744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Node-for-node performance comparison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Does accelerated parallel application performance justify buying a GPU on the node (e.g. Cray XK6) </a:t>
            </a:r>
          </a:p>
          <a:p>
            <a:pPr lvl="1"/>
            <a:r>
              <a:rPr lang="en-GB" dirty="0" smtClean="0"/>
              <a:t>rather than another CPU (cf. Cray XE6)?</a:t>
            </a:r>
          </a:p>
          <a:p>
            <a:pPr lvl="1"/>
            <a:r>
              <a:rPr lang="en-GB" dirty="0" smtClean="0">
                <a:solidFill>
                  <a:srgbClr val="00B050"/>
                </a:solidFill>
              </a:rPr>
              <a:t>For many codes, yes. 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1" y="2653333"/>
            <a:ext cx="5943713" cy="3885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0816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Structure of this course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79388" y="1124743"/>
            <a:ext cx="8713092" cy="5400601"/>
          </a:xfrm>
        </p:spPr>
        <p:txBody>
          <a:bodyPr/>
          <a:lstStyle/>
          <a:p>
            <a:r>
              <a:rPr lang="en-GB" dirty="0" smtClean="0"/>
              <a:t>Aims to lead you through the entire development process</a:t>
            </a:r>
          </a:p>
          <a:p>
            <a:pPr lvl="1"/>
            <a:r>
              <a:rPr lang="en-GB" dirty="0" smtClean="0"/>
              <a:t>What is OpenACC?</a:t>
            </a:r>
          </a:p>
          <a:p>
            <a:pPr lvl="1"/>
            <a:r>
              <a:rPr lang="en-GB" dirty="0" smtClean="0"/>
              <a:t>How do I use it in a simple code?</a:t>
            </a:r>
          </a:p>
          <a:p>
            <a:pPr lvl="1"/>
            <a:r>
              <a:rPr lang="en-GB" dirty="0" smtClean="0"/>
              <a:t>How do I port a real-sized application?</a:t>
            </a:r>
          </a:p>
          <a:p>
            <a:pPr lvl="1"/>
            <a:r>
              <a:rPr lang="en-GB" dirty="0" smtClean="0"/>
              <a:t>Performance tuning and advanced topics</a:t>
            </a:r>
          </a:p>
          <a:p>
            <a:pPr lvl="1"/>
            <a:endParaRPr lang="en-GB" dirty="0"/>
          </a:p>
          <a:p>
            <a:r>
              <a:rPr lang="en-GB" dirty="0" smtClean="0"/>
              <a:t>It will assume you know</a:t>
            </a:r>
          </a:p>
          <a:p>
            <a:pPr lvl="1"/>
            <a:r>
              <a:rPr lang="en-GB" dirty="0" smtClean="0"/>
              <a:t>A little bit about GPU architecture and programming</a:t>
            </a:r>
          </a:p>
          <a:p>
            <a:pPr lvl="2"/>
            <a:r>
              <a:rPr lang="en-GB" dirty="0" smtClean="0"/>
              <a:t>SMs, </a:t>
            </a:r>
            <a:r>
              <a:rPr lang="en-GB" dirty="0" err="1" smtClean="0"/>
              <a:t>threadblocks</a:t>
            </a:r>
            <a:r>
              <a:rPr lang="en-GB" dirty="0" smtClean="0"/>
              <a:t>, warps, coalescing</a:t>
            </a:r>
          </a:p>
          <a:p>
            <a:pPr lvl="2"/>
            <a:r>
              <a:rPr lang="en-GB" dirty="0" smtClean="0"/>
              <a:t>a quick refresher follows</a:t>
            </a:r>
          </a:p>
          <a:p>
            <a:pPr lvl="2"/>
            <a:endParaRPr lang="en-GB" dirty="0" smtClean="0"/>
          </a:p>
          <a:p>
            <a:pPr lvl="2"/>
            <a:endParaRPr lang="en-GB" dirty="0"/>
          </a:p>
          <a:p>
            <a:r>
              <a:rPr lang="en-GB" dirty="0" smtClean="0"/>
              <a:t>It will help if you know</a:t>
            </a:r>
          </a:p>
          <a:p>
            <a:pPr lvl="1"/>
            <a:r>
              <a:rPr lang="en-GB" dirty="0" smtClean="0"/>
              <a:t>The basic idea behind </a:t>
            </a:r>
            <a:r>
              <a:rPr lang="en-GB" dirty="0" err="1" smtClean="0"/>
              <a:t>OpenMP</a:t>
            </a:r>
            <a:r>
              <a:rPr lang="en-GB" dirty="0" smtClean="0"/>
              <a:t> programming</a:t>
            </a:r>
          </a:p>
          <a:p>
            <a:pPr lvl="2"/>
            <a:r>
              <a:rPr lang="en-GB" dirty="0" smtClean="0"/>
              <a:t>but this is not essential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85802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 quick GPU refresher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2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Timetable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79388" y="980729"/>
            <a:ext cx="8713092" cy="554461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Monday 18th February 2013</a:t>
            </a:r>
          </a:p>
          <a:p>
            <a:pPr lvl="1"/>
            <a:r>
              <a:rPr lang="en-GB" dirty="0" smtClean="0"/>
              <a:t>10</a:t>
            </a:r>
            <a:r>
              <a:rPr lang="en-GB" dirty="0" smtClean="0"/>
              <a:t>:10</a:t>
            </a:r>
            <a:r>
              <a:rPr lang="en-GB" dirty="0"/>
              <a:t>	</a:t>
            </a:r>
            <a:r>
              <a:rPr lang="en-GB" dirty="0" smtClean="0">
                <a:solidFill>
                  <a:srgbClr val="00B050"/>
                </a:solidFill>
              </a:rPr>
              <a:t>Lecture </a:t>
            </a:r>
            <a:r>
              <a:rPr lang="en-GB" dirty="0">
                <a:solidFill>
                  <a:srgbClr val="00B050"/>
                </a:solidFill>
              </a:rPr>
              <a:t>1</a:t>
            </a:r>
            <a:r>
              <a:rPr lang="en-GB" dirty="0"/>
              <a:t>: </a:t>
            </a:r>
            <a:r>
              <a:rPr lang="en-GB" dirty="0" smtClean="0"/>
              <a:t>	</a:t>
            </a:r>
            <a:r>
              <a:rPr lang="en-GB" dirty="0" smtClean="0">
                <a:solidFill>
                  <a:srgbClr val="00B050"/>
                </a:solidFill>
              </a:rPr>
              <a:t>Introduction </a:t>
            </a:r>
            <a:r>
              <a:rPr lang="en-GB" dirty="0">
                <a:solidFill>
                  <a:srgbClr val="00B050"/>
                </a:solidFill>
              </a:rPr>
              <a:t>to the Cray </a:t>
            </a:r>
            <a:r>
              <a:rPr lang="en-GB" dirty="0" smtClean="0">
                <a:solidFill>
                  <a:srgbClr val="00B050"/>
                </a:solidFill>
              </a:rPr>
              <a:t>XK7</a:t>
            </a:r>
            <a:endParaRPr lang="en-GB" dirty="0">
              <a:solidFill>
                <a:srgbClr val="00B050"/>
              </a:solidFill>
            </a:endParaRPr>
          </a:p>
          <a:p>
            <a:pPr lvl="1"/>
            <a:r>
              <a:rPr lang="en-GB" dirty="0" smtClean="0"/>
              <a:t>10</a:t>
            </a:r>
            <a:r>
              <a:rPr lang="en-GB" dirty="0" smtClean="0"/>
              <a:t>:30</a:t>
            </a:r>
            <a:r>
              <a:rPr lang="en-GB" dirty="0"/>
              <a:t>	</a:t>
            </a:r>
            <a:r>
              <a:rPr lang="en-GB" sz="2100" dirty="0">
                <a:solidFill>
                  <a:srgbClr val="00B050"/>
                </a:solidFill>
              </a:rPr>
              <a:t>Lecture </a:t>
            </a:r>
            <a:r>
              <a:rPr lang="en-GB" sz="2100" dirty="0">
                <a:solidFill>
                  <a:srgbClr val="00B050"/>
                </a:solidFill>
              </a:rPr>
              <a:t>2</a:t>
            </a:r>
            <a:r>
              <a:rPr lang="en-GB" dirty="0"/>
              <a:t>: </a:t>
            </a:r>
            <a:r>
              <a:rPr lang="en-GB" dirty="0" smtClean="0"/>
              <a:t>	</a:t>
            </a:r>
            <a:r>
              <a:rPr lang="en-GB" dirty="0" smtClean="0">
                <a:solidFill>
                  <a:srgbClr val="00B050"/>
                </a:solidFill>
              </a:rPr>
              <a:t>Using </a:t>
            </a:r>
            <a:r>
              <a:rPr lang="en-GB" dirty="0">
                <a:solidFill>
                  <a:srgbClr val="00B050"/>
                </a:solidFill>
              </a:rPr>
              <a:t>the Cray XK7 </a:t>
            </a:r>
            <a:r>
              <a:rPr lang="en-GB" dirty="0" smtClean="0">
                <a:solidFill>
                  <a:srgbClr val="00B050"/>
                </a:solidFill>
              </a:rPr>
              <a:t>Programming </a:t>
            </a:r>
            <a:r>
              <a:rPr lang="en-GB" dirty="0" err="1" smtClean="0">
                <a:solidFill>
                  <a:srgbClr val="00B050"/>
                </a:solidFill>
              </a:rPr>
              <a:t>Env</a:t>
            </a:r>
            <a:r>
              <a:rPr lang="en-GB" dirty="0" smtClean="0">
                <a:solidFill>
                  <a:srgbClr val="00B050"/>
                </a:solidFill>
              </a:rPr>
              <a:t>.</a:t>
            </a:r>
            <a:endParaRPr lang="en-GB" dirty="0">
              <a:solidFill>
                <a:srgbClr val="00B050"/>
              </a:solidFill>
            </a:endParaRPr>
          </a:p>
          <a:p>
            <a:pPr lvl="1"/>
            <a:r>
              <a:rPr lang="en-GB" dirty="0" smtClean="0"/>
              <a:t>10</a:t>
            </a:r>
            <a:r>
              <a:rPr lang="en-GB" dirty="0" smtClean="0"/>
              <a:t>:50</a:t>
            </a:r>
            <a:r>
              <a:rPr lang="en-GB" dirty="0"/>
              <a:t>	</a:t>
            </a:r>
            <a:r>
              <a:rPr lang="en-GB" sz="2100" dirty="0">
                <a:solidFill>
                  <a:schemeClr val="accent5"/>
                </a:solidFill>
              </a:rPr>
              <a:t>Practical </a:t>
            </a:r>
            <a:r>
              <a:rPr lang="en-GB" sz="2100" dirty="0">
                <a:solidFill>
                  <a:schemeClr val="accent5"/>
                </a:solidFill>
              </a:rPr>
              <a:t>0</a:t>
            </a:r>
            <a:r>
              <a:rPr lang="en-GB" dirty="0"/>
              <a:t>: </a:t>
            </a:r>
            <a:r>
              <a:rPr lang="en-GB" dirty="0" smtClean="0"/>
              <a:t>	</a:t>
            </a:r>
            <a:r>
              <a:rPr lang="en-GB" dirty="0" smtClean="0">
                <a:solidFill>
                  <a:schemeClr val="accent5"/>
                </a:solidFill>
              </a:rPr>
              <a:t>Logging </a:t>
            </a:r>
            <a:r>
              <a:rPr lang="en-GB" dirty="0">
                <a:solidFill>
                  <a:schemeClr val="accent5"/>
                </a:solidFill>
              </a:rPr>
              <a:t>on, running a very simple </a:t>
            </a:r>
            <a:r>
              <a:rPr lang="en-GB" dirty="0" smtClean="0">
                <a:solidFill>
                  <a:schemeClr val="accent5"/>
                </a:solidFill>
              </a:rPr>
              <a:t>job</a:t>
            </a:r>
            <a:endParaRPr lang="en-GB" dirty="0">
              <a:solidFill>
                <a:schemeClr val="accent5"/>
              </a:solidFill>
            </a:endParaRPr>
          </a:p>
          <a:p>
            <a:pPr lvl="1"/>
            <a:r>
              <a:rPr lang="en-GB" i="1" dirty="0" smtClean="0">
                <a:solidFill>
                  <a:schemeClr val="accent6">
                    <a:lumMod val="75000"/>
                  </a:schemeClr>
                </a:solidFill>
              </a:rPr>
              <a:t>11:00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i="1" dirty="0" smtClean="0">
                <a:solidFill>
                  <a:schemeClr val="accent6">
                    <a:lumMod val="75000"/>
                  </a:schemeClr>
                </a:solidFill>
              </a:rPr>
              <a:t>break</a:t>
            </a:r>
            <a:endParaRPr lang="en-GB" i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GB" dirty="0" smtClean="0"/>
              <a:t>11:30</a:t>
            </a:r>
            <a:r>
              <a:rPr lang="en-GB" dirty="0"/>
              <a:t>	</a:t>
            </a:r>
            <a:r>
              <a:rPr lang="en-GB" sz="2100" dirty="0">
                <a:solidFill>
                  <a:srgbClr val="00B050"/>
                </a:solidFill>
              </a:rPr>
              <a:t>Lecture </a:t>
            </a:r>
            <a:r>
              <a:rPr lang="en-GB" sz="2100" dirty="0">
                <a:solidFill>
                  <a:srgbClr val="00B050"/>
                </a:solidFill>
              </a:rPr>
              <a:t>3</a:t>
            </a:r>
            <a:r>
              <a:rPr lang="en-GB" dirty="0"/>
              <a:t>: </a:t>
            </a:r>
            <a:r>
              <a:rPr lang="en-GB" dirty="0" smtClean="0"/>
              <a:t>	</a:t>
            </a:r>
            <a:r>
              <a:rPr lang="en-GB" dirty="0" smtClean="0">
                <a:solidFill>
                  <a:srgbClr val="00B050"/>
                </a:solidFill>
              </a:rPr>
              <a:t>Basic </a:t>
            </a:r>
            <a:r>
              <a:rPr lang="en-GB" dirty="0">
                <a:solidFill>
                  <a:srgbClr val="00B050"/>
                </a:solidFill>
              </a:rPr>
              <a:t>OpenACC</a:t>
            </a:r>
          </a:p>
          <a:p>
            <a:pPr lvl="1"/>
            <a:r>
              <a:rPr lang="en-GB" dirty="0" smtClean="0"/>
              <a:t>12:15</a:t>
            </a:r>
            <a:r>
              <a:rPr lang="en-GB" dirty="0"/>
              <a:t>	</a:t>
            </a:r>
            <a:r>
              <a:rPr lang="en-GB" sz="2100" dirty="0">
                <a:solidFill>
                  <a:schemeClr val="accent5"/>
                </a:solidFill>
              </a:rPr>
              <a:t>Practical </a:t>
            </a:r>
            <a:r>
              <a:rPr lang="en-GB" sz="2100" dirty="0">
                <a:solidFill>
                  <a:schemeClr val="accent5"/>
                </a:solidFill>
              </a:rPr>
              <a:t>1</a:t>
            </a:r>
            <a:r>
              <a:rPr lang="en-GB" dirty="0"/>
              <a:t>: </a:t>
            </a:r>
            <a:r>
              <a:rPr lang="en-GB" dirty="0" smtClean="0"/>
              <a:t>	</a:t>
            </a:r>
            <a:r>
              <a:rPr lang="en-GB" dirty="0" smtClean="0">
                <a:solidFill>
                  <a:schemeClr val="accent5"/>
                </a:solidFill>
              </a:rPr>
              <a:t>A first OpenACC </a:t>
            </a:r>
            <a:r>
              <a:rPr lang="en-GB" dirty="0">
                <a:solidFill>
                  <a:schemeClr val="accent5"/>
                </a:solidFill>
              </a:rPr>
              <a:t>code</a:t>
            </a:r>
          </a:p>
          <a:p>
            <a:pPr lvl="1"/>
            <a:r>
              <a:rPr lang="en-GB" dirty="0" smtClean="0"/>
              <a:t>12:40</a:t>
            </a:r>
            <a:r>
              <a:rPr lang="en-GB" dirty="0"/>
              <a:t>	</a:t>
            </a:r>
            <a:r>
              <a:rPr lang="en-GB" sz="2100" dirty="0">
                <a:solidFill>
                  <a:srgbClr val="00B050"/>
                </a:solidFill>
              </a:rPr>
              <a:t>Lecture </a:t>
            </a:r>
            <a:r>
              <a:rPr lang="en-GB" sz="2100" dirty="0">
                <a:solidFill>
                  <a:srgbClr val="00B050"/>
                </a:solidFill>
              </a:rPr>
              <a:t>4</a:t>
            </a:r>
            <a:r>
              <a:rPr lang="en-GB" dirty="0"/>
              <a:t>: </a:t>
            </a:r>
            <a:r>
              <a:rPr lang="en-GB" dirty="0" smtClean="0"/>
              <a:t>	</a:t>
            </a:r>
            <a:r>
              <a:rPr lang="en-GB" dirty="0" smtClean="0">
                <a:solidFill>
                  <a:srgbClr val="00B050"/>
                </a:solidFill>
              </a:rPr>
              <a:t>Porting </a:t>
            </a:r>
            <a:r>
              <a:rPr lang="en-GB" dirty="0">
                <a:solidFill>
                  <a:srgbClr val="00B050"/>
                </a:solidFill>
              </a:rPr>
              <a:t>a simple example to OpenACC</a:t>
            </a:r>
          </a:p>
          <a:p>
            <a:pPr lvl="1"/>
            <a:r>
              <a:rPr lang="en-GB" i="1" dirty="0" smtClean="0">
                <a:solidFill>
                  <a:schemeClr val="accent6">
                    <a:lumMod val="75000"/>
                  </a:schemeClr>
                </a:solidFill>
              </a:rPr>
              <a:t>13:10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i="1" dirty="0" smtClean="0">
                <a:solidFill>
                  <a:schemeClr val="accent6">
                    <a:lumMod val="75000"/>
                  </a:schemeClr>
                </a:solidFill>
              </a:rPr>
              <a:t>lunch</a:t>
            </a:r>
            <a:endParaRPr lang="en-GB" dirty="0" smtClean="0"/>
          </a:p>
          <a:p>
            <a:pPr lvl="1"/>
            <a:r>
              <a:rPr lang="en-GB" dirty="0" smtClean="0"/>
              <a:t>14:10</a:t>
            </a:r>
            <a:r>
              <a:rPr lang="en-GB" dirty="0"/>
              <a:t>	</a:t>
            </a:r>
            <a:r>
              <a:rPr lang="en-GB" sz="2100" dirty="0">
                <a:solidFill>
                  <a:srgbClr val="00B050"/>
                </a:solidFill>
              </a:rPr>
              <a:t>Lecture 5</a:t>
            </a:r>
            <a:r>
              <a:rPr lang="en-GB" dirty="0" smtClean="0"/>
              <a:t>:</a:t>
            </a:r>
            <a:r>
              <a:rPr lang="en-GB" dirty="0"/>
              <a:t>	</a:t>
            </a:r>
            <a:r>
              <a:rPr lang="en-GB" dirty="0">
                <a:solidFill>
                  <a:srgbClr val="00B050"/>
                </a:solidFill>
              </a:rPr>
              <a:t>OpenACC debugging (CSCS)</a:t>
            </a:r>
            <a:endParaRPr lang="en-GB" dirty="0" smtClean="0"/>
          </a:p>
          <a:p>
            <a:pPr lvl="1"/>
            <a:r>
              <a:rPr lang="en-GB" dirty="0" smtClean="0"/>
              <a:t>14:30</a:t>
            </a:r>
            <a:r>
              <a:rPr lang="en-GB" dirty="0"/>
              <a:t>	</a:t>
            </a:r>
            <a:r>
              <a:rPr lang="en-GB" sz="2100" dirty="0">
                <a:solidFill>
                  <a:schemeClr val="accent5"/>
                </a:solidFill>
              </a:rPr>
              <a:t>Practical </a:t>
            </a:r>
            <a:r>
              <a:rPr lang="en-GB" sz="2100" dirty="0">
                <a:solidFill>
                  <a:schemeClr val="accent5"/>
                </a:solidFill>
              </a:rPr>
              <a:t>2</a:t>
            </a:r>
            <a:r>
              <a:rPr lang="en-GB" dirty="0"/>
              <a:t>: </a:t>
            </a:r>
            <a:r>
              <a:rPr lang="en-GB" dirty="0" smtClean="0"/>
              <a:t>	</a:t>
            </a:r>
            <a:r>
              <a:rPr lang="en-GB" dirty="0" smtClean="0">
                <a:solidFill>
                  <a:schemeClr val="accent5"/>
                </a:solidFill>
              </a:rPr>
              <a:t>Porting </a:t>
            </a:r>
            <a:r>
              <a:rPr lang="en-GB" dirty="0">
                <a:solidFill>
                  <a:schemeClr val="accent5"/>
                </a:solidFill>
              </a:rPr>
              <a:t>the simple example yourself</a:t>
            </a:r>
          </a:p>
          <a:p>
            <a:pPr lvl="1"/>
            <a:r>
              <a:rPr lang="en-GB" dirty="0" smtClean="0"/>
              <a:t>15:00</a:t>
            </a:r>
            <a:r>
              <a:rPr lang="en-GB" dirty="0"/>
              <a:t>	</a:t>
            </a:r>
            <a:r>
              <a:rPr lang="en-GB" sz="2100" dirty="0">
                <a:solidFill>
                  <a:srgbClr val="00B050"/>
                </a:solidFill>
              </a:rPr>
              <a:t>Lecture </a:t>
            </a:r>
            <a:r>
              <a:rPr lang="en-GB" sz="2100" dirty="0">
                <a:solidFill>
                  <a:srgbClr val="00B050"/>
                </a:solidFill>
              </a:rPr>
              <a:t>6</a:t>
            </a:r>
            <a:r>
              <a:rPr lang="en-GB" dirty="0" smtClean="0"/>
              <a:t>: 	</a:t>
            </a:r>
            <a:r>
              <a:rPr lang="en-GB" dirty="0" smtClean="0">
                <a:solidFill>
                  <a:srgbClr val="00B050"/>
                </a:solidFill>
              </a:rPr>
              <a:t>Advanced OpenACC</a:t>
            </a:r>
            <a:r>
              <a:rPr lang="en-GB" dirty="0" smtClean="0"/>
              <a:t>	</a:t>
            </a:r>
            <a:endParaRPr lang="en-GB" dirty="0" smtClean="0">
              <a:solidFill>
                <a:srgbClr val="00B050"/>
              </a:solidFill>
            </a:endParaRPr>
          </a:p>
          <a:p>
            <a:pPr lvl="1"/>
            <a:r>
              <a:rPr lang="en-GB" dirty="0" smtClean="0"/>
              <a:t>15:40</a:t>
            </a:r>
            <a:r>
              <a:rPr lang="en-GB" dirty="0"/>
              <a:t>	</a:t>
            </a:r>
            <a:r>
              <a:rPr lang="en-GB" sz="2100" dirty="0">
                <a:solidFill>
                  <a:srgbClr val="00B050"/>
                </a:solidFill>
              </a:rPr>
              <a:t>Lecture </a:t>
            </a:r>
            <a:r>
              <a:rPr lang="en-GB" sz="2100" dirty="0">
                <a:solidFill>
                  <a:srgbClr val="00B050"/>
                </a:solidFill>
              </a:rPr>
              <a:t>7</a:t>
            </a:r>
            <a:r>
              <a:rPr lang="en-GB" dirty="0" smtClean="0"/>
              <a:t>: 	</a:t>
            </a:r>
            <a:r>
              <a:rPr lang="en-GB" dirty="0" smtClean="0">
                <a:solidFill>
                  <a:srgbClr val="00B050"/>
                </a:solidFill>
              </a:rPr>
              <a:t>Using </a:t>
            </a:r>
            <a:r>
              <a:rPr lang="en-GB" dirty="0">
                <a:solidFill>
                  <a:srgbClr val="00B050"/>
                </a:solidFill>
              </a:rPr>
              <a:t>Cray PE tools to port a code</a:t>
            </a:r>
          </a:p>
          <a:p>
            <a:pPr lvl="1"/>
            <a:r>
              <a:rPr lang="en-GB" dirty="0" smtClean="0"/>
              <a:t>16:10</a:t>
            </a:r>
            <a:r>
              <a:rPr lang="en-GB" dirty="0"/>
              <a:t>	</a:t>
            </a:r>
            <a:r>
              <a:rPr lang="en-GB" sz="2100" dirty="0">
                <a:solidFill>
                  <a:schemeClr val="accent5"/>
                </a:solidFill>
              </a:rPr>
              <a:t>Practical </a:t>
            </a:r>
            <a:r>
              <a:rPr lang="en-GB" sz="2100" dirty="0">
                <a:solidFill>
                  <a:schemeClr val="accent5"/>
                </a:solidFill>
              </a:rPr>
              <a:t>3</a:t>
            </a:r>
            <a:r>
              <a:rPr lang="en-GB" dirty="0"/>
              <a:t>: </a:t>
            </a:r>
            <a:r>
              <a:rPr lang="en-GB" dirty="0" smtClean="0"/>
              <a:t>	</a:t>
            </a:r>
            <a:r>
              <a:rPr lang="en-GB" dirty="0" smtClean="0">
                <a:solidFill>
                  <a:schemeClr val="accent5"/>
                </a:solidFill>
              </a:rPr>
              <a:t>Using </a:t>
            </a:r>
            <a:r>
              <a:rPr lang="en-GB" dirty="0">
                <a:solidFill>
                  <a:schemeClr val="accent5"/>
                </a:solidFill>
              </a:rPr>
              <a:t>the tools to port a larger code</a:t>
            </a:r>
          </a:p>
          <a:p>
            <a:pPr lvl="1"/>
            <a:r>
              <a:rPr lang="en-GB" i="1" dirty="0" smtClean="0">
                <a:solidFill>
                  <a:schemeClr val="accent6">
                    <a:lumMod val="75000"/>
                  </a:schemeClr>
                </a:solidFill>
              </a:rPr>
              <a:t>16:30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GB" i="1" dirty="0" smtClean="0">
                <a:solidFill>
                  <a:schemeClr val="accent6">
                    <a:lumMod val="75000"/>
                  </a:schemeClr>
                </a:solidFill>
              </a:rPr>
              <a:t>break</a:t>
            </a:r>
            <a:endParaRPr lang="en-GB" i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GB" dirty="0" smtClean="0"/>
              <a:t>16:50</a:t>
            </a:r>
            <a:r>
              <a:rPr lang="en-GB" dirty="0"/>
              <a:t>	</a:t>
            </a:r>
            <a:r>
              <a:rPr lang="en-GB" sz="2100" dirty="0">
                <a:solidFill>
                  <a:srgbClr val="00B050"/>
                </a:solidFill>
              </a:rPr>
              <a:t>Lecture </a:t>
            </a:r>
            <a:r>
              <a:rPr lang="en-GB" sz="2100" dirty="0">
                <a:solidFill>
                  <a:srgbClr val="00B050"/>
                </a:solidFill>
              </a:rPr>
              <a:t>8</a:t>
            </a:r>
            <a:r>
              <a:rPr lang="en-GB" dirty="0" smtClean="0"/>
              <a:t>: 	</a:t>
            </a:r>
            <a:r>
              <a:rPr lang="en-GB" dirty="0" smtClean="0">
                <a:solidFill>
                  <a:srgbClr val="00B050"/>
                </a:solidFill>
              </a:rPr>
              <a:t>Porting </a:t>
            </a:r>
            <a:r>
              <a:rPr lang="en-GB" dirty="0">
                <a:solidFill>
                  <a:srgbClr val="00B050"/>
                </a:solidFill>
              </a:rPr>
              <a:t>a parallel code to OpenACC</a:t>
            </a:r>
          </a:p>
          <a:p>
            <a:pPr lvl="1"/>
            <a:r>
              <a:rPr lang="en-GB" dirty="0" smtClean="0"/>
              <a:t>17:20</a:t>
            </a:r>
            <a:r>
              <a:rPr lang="en-GB" dirty="0"/>
              <a:t>	</a:t>
            </a:r>
            <a:r>
              <a:rPr lang="en-GB" sz="2100" dirty="0">
                <a:solidFill>
                  <a:srgbClr val="00B050"/>
                </a:solidFill>
              </a:rPr>
              <a:t>Lecture 9</a:t>
            </a:r>
            <a:r>
              <a:rPr lang="en-GB" dirty="0" smtClean="0"/>
              <a:t>: </a:t>
            </a:r>
            <a:r>
              <a:rPr lang="en-GB" dirty="0" smtClean="0"/>
              <a:t>	</a:t>
            </a:r>
            <a:r>
              <a:rPr lang="en-GB" dirty="0" smtClean="0">
                <a:solidFill>
                  <a:srgbClr val="00B050"/>
                </a:solidFill>
              </a:rPr>
              <a:t>OpenACC interoperability and roadmap</a:t>
            </a:r>
            <a:endParaRPr lang="en-GB" dirty="0">
              <a:solidFill>
                <a:srgbClr val="00B050"/>
              </a:solidFill>
            </a:endParaRPr>
          </a:p>
          <a:p>
            <a:pPr lvl="1"/>
            <a:r>
              <a:rPr lang="en-GB" dirty="0" smtClean="0"/>
              <a:t>17:40</a:t>
            </a:r>
            <a:r>
              <a:rPr lang="en-GB" dirty="0"/>
              <a:t>	</a:t>
            </a:r>
            <a:r>
              <a:rPr lang="en-GB" sz="2100" dirty="0">
                <a:solidFill>
                  <a:schemeClr val="accent5"/>
                </a:solidFill>
              </a:rPr>
              <a:t>Practical </a:t>
            </a:r>
            <a:r>
              <a:rPr lang="en-GB" sz="2100" dirty="0">
                <a:solidFill>
                  <a:schemeClr val="accent5"/>
                </a:solidFill>
              </a:rPr>
              <a:t>3</a:t>
            </a:r>
            <a:r>
              <a:rPr lang="en-GB" dirty="0"/>
              <a:t> (continued) and </a:t>
            </a:r>
            <a:r>
              <a:rPr lang="en-GB" dirty="0" smtClean="0"/>
              <a:t>discussions</a:t>
            </a:r>
          </a:p>
          <a:p>
            <a:pPr lvl="1"/>
            <a:r>
              <a:rPr lang="en-GB" i="1" dirty="0" smtClean="0">
                <a:solidFill>
                  <a:schemeClr val="accent6">
                    <a:lumMod val="75000"/>
                  </a:schemeClr>
                </a:solidFill>
              </a:rPr>
              <a:t>18:00</a:t>
            </a:r>
            <a:r>
              <a:rPr lang="en-GB" i="1" dirty="0" smtClean="0">
                <a:solidFill>
                  <a:schemeClr val="accent6">
                    <a:lumMod val="75000"/>
                  </a:schemeClr>
                </a:solidFill>
              </a:rPr>
              <a:t>	close</a:t>
            </a:r>
            <a:endParaRPr lang="en-GB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02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pu-horiz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4191000"/>
            <a:ext cx="3412290" cy="2166773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11" idx="1"/>
          </p:cNvCxnSpPr>
          <p:nvPr/>
        </p:nvCxnSpPr>
        <p:spPr>
          <a:xfrm flipH="1">
            <a:off x="2902083" y="4727122"/>
            <a:ext cx="3949285" cy="924894"/>
          </a:xfrm>
          <a:prstGeom prst="line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895601" y="5934529"/>
            <a:ext cx="3852351" cy="423244"/>
          </a:xfrm>
          <a:prstGeom prst="line">
            <a:avLst/>
          </a:prstGeom>
          <a:ln w="254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</a:t>
            </a:r>
            <a:r>
              <a:rPr lang="en-GB" dirty="0" smtClean="0"/>
              <a:t>ow fast are current GPUs?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52400" y="990600"/>
            <a:ext cx="8763000" cy="5486400"/>
          </a:xfrm>
        </p:spPr>
        <p:txBody>
          <a:bodyPr/>
          <a:lstStyle/>
          <a:p>
            <a:r>
              <a:rPr lang="en-GB" dirty="0" smtClean="0"/>
              <a:t>Beware the hype: "I got 1000x speed-up on a GPU"</a:t>
            </a:r>
          </a:p>
          <a:p>
            <a:r>
              <a:rPr lang="en-GB" dirty="0" smtClean="0"/>
              <a:t>What should you expect?</a:t>
            </a:r>
          </a:p>
          <a:p>
            <a:pPr lvl="1"/>
            <a:r>
              <a:rPr lang="en-GB" dirty="0" smtClean="0"/>
              <a:t>Cray XK7:</a:t>
            </a:r>
          </a:p>
          <a:p>
            <a:pPr lvl="2"/>
            <a:r>
              <a:rPr lang="en-GB" dirty="0" smtClean="0"/>
              <a:t>Flop/s: GPU ~9x faster than single, whole CPU (16 cores)</a:t>
            </a:r>
          </a:p>
          <a:p>
            <a:pPr lvl="2"/>
            <a:r>
              <a:rPr lang="en-GB" dirty="0" smtClean="0"/>
              <a:t>Memory bandwidth: GPU ~6x faster than CPU</a:t>
            </a:r>
          </a:p>
          <a:p>
            <a:pPr lvl="1"/>
            <a:r>
              <a:rPr lang="en-GB" dirty="0" smtClean="0"/>
              <a:t>These ratios are going to be similar in other systems</a:t>
            </a:r>
          </a:p>
          <a:p>
            <a:r>
              <a:rPr lang="en-GB" dirty="0" smtClean="0"/>
              <a:t>Plus, it is harder to reach peak performance on a GPU</a:t>
            </a:r>
          </a:p>
          <a:p>
            <a:pPr lvl="1"/>
            <a:r>
              <a:rPr lang="en-GB" dirty="0" smtClean="0"/>
              <a:t>Your code needs to fit the architecture</a:t>
            </a:r>
          </a:p>
          <a:p>
            <a:pPr lvl="1"/>
            <a:r>
              <a:rPr lang="en-GB" dirty="0" smtClean="0"/>
              <a:t>You also need to factor in data transfers between CPU and GPU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269639" y="3886200"/>
            <a:ext cx="4674205" cy="2660291"/>
            <a:chOff x="2576163" y="914400"/>
            <a:chExt cx="4674205" cy="2660291"/>
          </a:xfrm>
        </p:grpSpPr>
        <p:sp>
          <p:nvSpPr>
            <p:cNvPr id="8" name="Rectangle 7"/>
            <p:cNvSpPr/>
            <p:nvPr/>
          </p:nvSpPr>
          <p:spPr>
            <a:xfrm>
              <a:off x="2605191" y="2505528"/>
              <a:ext cx="1121229" cy="100148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CPU</a:t>
              </a:r>
            </a:p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~150 GF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54476" y="2505528"/>
              <a:ext cx="2072520" cy="1001485"/>
            </a:xfrm>
            <a:prstGeom prst="rect">
              <a:avLst/>
            </a:prstGeom>
            <a:solidFill>
              <a:srgbClr val="008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GPU</a:t>
              </a:r>
            </a:p>
            <a:p>
              <a:pPr algn="ctr"/>
              <a:r>
                <a:rPr lang="en-US" sz="1600" b="1" dirty="0" smtClean="0">
                  <a:solidFill>
                    <a:schemeClr val="tx1"/>
                  </a:solidFill>
                </a:rPr>
                <a:t>~1.3 </a:t>
              </a:r>
              <a:r>
                <a:rPr lang="en-US" sz="1600" b="1" dirty="0">
                  <a:solidFill>
                    <a:schemeClr val="tx1"/>
                  </a:solidFill>
                </a:rPr>
                <a:t>T</a:t>
              </a:r>
              <a:r>
                <a:rPr lang="en-US" sz="1600" b="1" dirty="0" smtClean="0">
                  <a:solidFill>
                    <a:schemeClr val="tx1"/>
                  </a:solidFill>
                </a:rPr>
                <a:t>F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576163" y="914400"/>
              <a:ext cx="1193790" cy="1121228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32GB 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SDRAM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157892" y="1475014"/>
              <a:ext cx="974262" cy="560615"/>
            </a:xfrm>
            <a:prstGeom prst="roundRect">
              <a:avLst/>
            </a:prstGeom>
            <a:solidFill>
              <a:srgbClr val="FFFF99"/>
            </a:solidFill>
            <a:ln w="2540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6 GB </a:t>
              </a: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GDDR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Up-Down Arrow 12"/>
            <p:cNvSpPr/>
            <p:nvPr/>
          </p:nvSpPr>
          <p:spPr>
            <a:xfrm>
              <a:off x="5370161" y="2037596"/>
              <a:ext cx="566047" cy="469746"/>
            </a:xfrm>
            <a:prstGeom prst="upDownArrow">
              <a:avLst>
                <a:gd name="adj1" fmla="val 50000"/>
                <a:gd name="adj2" fmla="val 32758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Left-Right Arrow 13"/>
            <p:cNvSpPr/>
            <p:nvPr/>
          </p:nvSpPr>
          <p:spPr>
            <a:xfrm>
              <a:off x="3734542" y="2919186"/>
              <a:ext cx="1317171" cy="87086"/>
            </a:xfrm>
            <a:prstGeom prst="leftRightArrow">
              <a:avLst>
                <a:gd name="adj1" fmla="val 37349"/>
                <a:gd name="adj2" fmla="val 84789"/>
              </a:avLst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2683" y="2989916"/>
              <a:ext cx="83548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 smtClean="0"/>
                <a:t>PCIe-2</a:t>
              </a:r>
            </a:p>
            <a:p>
              <a:pPr algn="ctr"/>
              <a:r>
                <a:rPr lang="en-US" sz="1600" b="1" dirty="0" smtClean="0"/>
                <a:t>8 GB/s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43600" y="2133600"/>
              <a:ext cx="1306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~250 GB/s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00400" y="2133600"/>
              <a:ext cx="1178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~42 GB/s</a:t>
              </a:r>
            </a:p>
          </p:txBody>
        </p:sp>
        <p:sp>
          <p:nvSpPr>
            <p:cNvPr id="12" name="Up-Down Arrow 11"/>
            <p:cNvSpPr/>
            <p:nvPr/>
          </p:nvSpPr>
          <p:spPr>
            <a:xfrm>
              <a:off x="3029735" y="2045237"/>
              <a:ext cx="250360" cy="458850"/>
            </a:xfrm>
            <a:prstGeom prst="upDownArrow">
              <a:avLst/>
            </a:prstGeom>
            <a:solidFill>
              <a:schemeClr val="bg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447800" y="5638800"/>
            <a:ext cx="685800" cy="533400"/>
          </a:xfrm>
          <a:prstGeom prst="rect">
            <a:avLst/>
          </a:prstGeom>
          <a:noFill/>
          <a:ln w="412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300909" y="5357586"/>
            <a:ext cx="594691" cy="814614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Connector 26"/>
          <p:cNvCxnSpPr>
            <a:stCxn id="10" idx="1"/>
          </p:cNvCxnSpPr>
          <p:nvPr/>
        </p:nvCxnSpPr>
        <p:spPr>
          <a:xfrm flipH="1">
            <a:off x="1382434" y="4446814"/>
            <a:ext cx="2887205" cy="926402"/>
          </a:xfrm>
          <a:prstGeom prst="line">
            <a:avLst/>
          </a:prstGeom>
          <a:ln w="25400">
            <a:solidFill>
              <a:schemeClr val="accent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20" idx="3"/>
          </p:cNvCxnSpPr>
          <p:nvPr/>
        </p:nvCxnSpPr>
        <p:spPr>
          <a:xfrm flipH="1">
            <a:off x="2133600" y="5652016"/>
            <a:ext cx="2165067" cy="253484"/>
          </a:xfrm>
          <a:prstGeom prst="line">
            <a:avLst/>
          </a:prstGeom>
          <a:ln w="25400">
            <a:solidFill>
              <a:schemeClr val="accent5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allelogram 17"/>
          <p:cNvSpPr/>
          <p:nvPr/>
        </p:nvSpPr>
        <p:spPr>
          <a:xfrm>
            <a:off x="1081151" y="5221150"/>
            <a:ext cx="301283" cy="861302"/>
          </a:xfrm>
          <a:prstGeom prst="parallelogram">
            <a:avLst>
              <a:gd name="adj" fmla="val 13763"/>
            </a:avLst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9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79387" y="836713"/>
            <a:ext cx="5546301" cy="590465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Global architecture</a:t>
            </a:r>
          </a:p>
          <a:p>
            <a:pPr lvl="1"/>
            <a:r>
              <a:rPr lang="en-GB" dirty="0" smtClean="0"/>
              <a:t>a lot of </a:t>
            </a:r>
            <a:r>
              <a:rPr lang="en-GB" dirty="0"/>
              <a:t>c</a:t>
            </a:r>
            <a:r>
              <a:rPr lang="en-GB" dirty="0" smtClean="0"/>
              <a:t>ompute cores</a:t>
            </a:r>
          </a:p>
          <a:p>
            <a:pPr lvl="2"/>
            <a:r>
              <a:rPr lang="en-GB" dirty="0" smtClean="0"/>
              <a:t>2688 SP plus 896 DP; ratio 3:1</a:t>
            </a:r>
          </a:p>
          <a:p>
            <a:pPr lvl="1"/>
            <a:r>
              <a:rPr lang="en-GB" dirty="0" smtClean="0"/>
              <a:t>divided into 14 Streaming Multiprocessors</a:t>
            </a:r>
          </a:p>
          <a:p>
            <a:pPr lvl="1"/>
            <a:r>
              <a:rPr lang="en-GB" dirty="0" smtClean="0"/>
              <a:t>these operate independently</a:t>
            </a:r>
          </a:p>
          <a:p>
            <a:endParaRPr lang="en-GB" dirty="0" smtClean="0"/>
          </a:p>
          <a:p>
            <a:r>
              <a:rPr lang="en-GB" dirty="0" smtClean="0"/>
              <a:t>SMX architecture</a:t>
            </a:r>
          </a:p>
          <a:p>
            <a:pPr lvl="1"/>
            <a:r>
              <a:rPr lang="en-GB" dirty="0" smtClean="0"/>
              <a:t>many cores</a:t>
            </a:r>
          </a:p>
          <a:p>
            <a:pPr lvl="2"/>
            <a:r>
              <a:rPr lang="en-GB" dirty="0" smtClean="0"/>
              <a:t>192 SP</a:t>
            </a:r>
          </a:p>
          <a:p>
            <a:pPr lvl="2"/>
            <a:r>
              <a:rPr lang="en-GB" dirty="0" smtClean="0"/>
              <a:t>64 DP</a:t>
            </a:r>
          </a:p>
          <a:p>
            <a:pPr lvl="1"/>
            <a:r>
              <a:rPr lang="en-GB" dirty="0" smtClean="0"/>
              <a:t>shared instruction stream; same ops</a:t>
            </a:r>
          </a:p>
          <a:p>
            <a:pPr lvl="2"/>
            <a:r>
              <a:rPr lang="en-GB" dirty="0" smtClean="0"/>
              <a:t>lockstep, SIMT execution of same ops</a:t>
            </a:r>
          </a:p>
          <a:p>
            <a:pPr lvl="2"/>
            <a:r>
              <a:rPr lang="en-GB" dirty="0" smtClean="0"/>
              <a:t>SMX acts like vector processor</a:t>
            </a:r>
          </a:p>
          <a:p>
            <a:endParaRPr lang="en-GB" dirty="0" smtClean="0"/>
          </a:p>
          <a:p>
            <a:r>
              <a:rPr lang="en-GB" dirty="0" smtClean="0"/>
              <a:t>Memory hierarchy</a:t>
            </a:r>
          </a:p>
          <a:p>
            <a:pPr lvl="1"/>
            <a:r>
              <a:rPr lang="en-GB" dirty="0" smtClean="0"/>
              <a:t>each core has private registers</a:t>
            </a:r>
          </a:p>
          <a:p>
            <a:pPr lvl="2"/>
            <a:r>
              <a:rPr lang="en-GB" dirty="0" smtClean="0"/>
              <a:t>fixed register file size</a:t>
            </a:r>
          </a:p>
          <a:p>
            <a:pPr lvl="1"/>
            <a:r>
              <a:rPr lang="en-GB" dirty="0" smtClean="0"/>
              <a:t>cores in an SM share a fast memory</a:t>
            </a:r>
          </a:p>
          <a:p>
            <a:pPr lvl="2"/>
            <a:r>
              <a:rPr lang="en-GB" dirty="0" smtClean="0"/>
              <a:t>64KB, split between:</a:t>
            </a:r>
          </a:p>
          <a:p>
            <a:pPr lvl="3"/>
            <a:r>
              <a:rPr lang="en-GB" dirty="0" smtClean="0"/>
              <a:t>L1 cache and user-managed</a:t>
            </a:r>
          </a:p>
          <a:p>
            <a:pPr lvl="1"/>
            <a:r>
              <a:rPr lang="en-GB" dirty="0" smtClean="0"/>
              <a:t>all cores share large global memory</a:t>
            </a:r>
          </a:p>
          <a:p>
            <a:pPr lvl="2"/>
            <a:r>
              <a:rPr lang="en-GB" dirty="0" smtClean="0"/>
              <a:t>6GB; also some specialist memory</a:t>
            </a:r>
          </a:p>
          <a:p>
            <a:pPr lvl="1"/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Nvidia</a:t>
            </a:r>
            <a:r>
              <a:rPr lang="en-GB" dirty="0" smtClean="0"/>
              <a:t> K20X </a:t>
            </a:r>
            <a:r>
              <a:rPr lang="en-GB" dirty="0" err="1" smtClean="0"/>
              <a:t>Kepler</a:t>
            </a:r>
            <a:r>
              <a:rPr lang="en-GB" dirty="0" smtClean="0"/>
              <a:t> architecture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403" y="216026"/>
            <a:ext cx="3530085" cy="2122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403" y="2780928"/>
            <a:ext cx="3530085" cy="3890782"/>
          </a:xfrm>
          <a:prstGeom prst="rect">
            <a:avLst/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981824" y="1419283"/>
            <a:ext cx="434353" cy="86952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/>
          <p:cNvCxnSpPr>
            <a:endCxn id="10" idx="2"/>
          </p:cNvCxnSpPr>
          <p:nvPr/>
        </p:nvCxnSpPr>
        <p:spPr>
          <a:xfrm flipH="1" flipV="1">
            <a:off x="7199001" y="2288805"/>
            <a:ext cx="444" cy="432094"/>
          </a:xfrm>
          <a:prstGeom prst="straightConnector1">
            <a:avLst/>
          </a:prstGeom>
          <a:noFill/>
          <a:ln w="41275">
            <a:solidFill>
              <a:srgbClr val="FF0000"/>
            </a:solidFill>
            <a:headEnd type="triangle" w="lg" len="me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973766" y="3178098"/>
            <a:ext cx="3557239" cy="267629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884556" y="3412273"/>
            <a:ext cx="4127604" cy="18585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861932" y="5575610"/>
            <a:ext cx="1726292" cy="589694"/>
          </a:xfrm>
          <a:prstGeom prst="straightConnector1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Elbow Connector 1045"/>
          <p:cNvCxnSpPr/>
          <p:nvPr/>
        </p:nvCxnSpPr>
        <p:spPr>
          <a:xfrm flipV="1">
            <a:off x="4861932" y="2924945"/>
            <a:ext cx="2337513" cy="799562"/>
          </a:xfrm>
          <a:prstGeom prst="bentConnector3">
            <a:avLst>
              <a:gd name="adj1" fmla="val 100091"/>
            </a:avLst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44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Program execution on a GPU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152400" y="914400"/>
            <a:ext cx="8763000" cy="55626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Kernels are launched by CPU to execute on GPU</a:t>
            </a:r>
          </a:p>
          <a:p>
            <a:pPr lvl="1"/>
            <a:r>
              <a:rPr lang="en-GB" dirty="0" smtClean="0"/>
              <a:t>CUDA programming model:</a:t>
            </a:r>
          </a:p>
          <a:p>
            <a:pPr lvl="2"/>
            <a:r>
              <a:rPr lang="en-GB" dirty="0" smtClean="0"/>
              <a:t>parallel work divided between large number of lightweight </a:t>
            </a:r>
            <a:r>
              <a:rPr lang="en-GB" dirty="0" smtClean="0">
                <a:solidFill>
                  <a:srgbClr val="FF0000"/>
                </a:solidFill>
              </a:rPr>
              <a:t>threads</a:t>
            </a:r>
          </a:p>
          <a:p>
            <a:pPr lvl="2"/>
            <a:r>
              <a:rPr lang="en-GB" dirty="0" smtClean="0"/>
              <a:t>threads are divided into logical sets (known as </a:t>
            </a:r>
            <a:r>
              <a:rPr lang="en-GB" dirty="0" err="1" smtClean="0">
                <a:solidFill>
                  <a:srgbClr val="FF0000"/>
                </a:solidFill>
              </a:rPr>
              <a:t>threadblocks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The GPU runtime schedules these on the GPU hardware</a:t>
            </a:r>
          </a:p>
          <a:p>
            <a:pPr lvl="1"/>
            <a:r>
              <a:rPr lang="en-GB" dirty="0" smtClean="0"/>
              <a:t>each </a:t>
            </a:r>
            <a:r>
              <a:rPr lang="en-GB" dirty="0" err="1" smtClean="0"/>
              <a:t>threadblock</a:t>
            </a:r>
            <a:r>
              <a:rPr lang="en-GB" dirty="0" smtClean="0"/>
              <a:t> executes on an SM</a:t>
            </a:r>
          </a:p>
          <a:p>
            <a:pPr lvl="2"/>
            <a:r>
              <a:rPr lang="en-GB" dirty="0" smtClean="0"/>
              <a:t>threads in </a:t>
            </a:r>
            <a:r>
              <a:rPr lang="en-GB" dirty="0" err="1" smtClean="0"/>
              <a:t>threadblock</a:t>
            </a:r>
            <a:r>
              <a:rPr lang="en-GB" dirty="0" smtClean="0"/>
              <a:t> have some shared memory</a:t>
            </a:r>
          </a:p>
          <a:p>
            <a:pPr lvl="2"/>
            <a:r>
              <a:rPr lang="en-GB" dirty="0" smtClean="0"/>
              <a:t>you can synchronise the threads in a </a:t>
            </a:r>
            <a:r>
              <a:rPr lang="en-GB" dirty="0" err="1" smtClean="0"/>
              <a:t>threadblock</a:t>
            </a:r>
            <a:endParaRPr lang="en-GB" dirty="0" smtClean="0"/>
          </a:p>
          <a:p>
            <a:pPr lvl="1"/>
            <a:r>
              <a:rPr lang="en-GB" dirty="0" smtClean="0"/>
              <a:t>different </a:t>
            </a:r>
            <a:r>
              <a:rPr lang="en-GB" dirty="0" err="1" smtClean="0"/>
              <a:t>threadblocks</a:t>
            </a:r>
            <a:r>
              <a:rPr lang="en-GB" dirty="0" smtClean="0"/>
              <a:t> execute on different SMs</a:t>
            </a:r>
          </a:p>
          <a:p>
            <a:pPr lvl="2"/>
            <a:r>
              <a:rPr lang="en-GB" dirty="0" smtClean="0"/>
              <a:t>runtime dynamically swaps </a:t>
            </a:r>
            <a:r>
              <a:rPr lang="en-GB" dirty="0" err="1" smtClean="0"/>
              <a:t>threadblocks</a:t>
            </a:r>
            <a:r>
              <a:rPr lang="en-GB" dirty="0" smtClean="0"/>
              <a:t> in and out of execution </a:t>
            </a:r>
          </a:p>
          <a:p>
            <a:pPr lvl="3"/>
            <a:r>
              <a:rPr lang="en-GB" dirty="0" smtClean="0"/>
              <a:t>to hide memory latency</a:t>
            </a:r>
          </a:p>
          <a:p>
            <a:pPr lvl="2"/>
            <a:r>
              <a:rPr lang="en-GB" dirty="0" smtClean="0"/>
              <a:t>there is no mechanism for synchronising between </a:t>
            </a:r>
            <a:r>
              <a:rPr lang="en-GB" dirty="0" err="1" smtClean="0"/>
              <a:t>threadblocks</a:t>
            </a:r>
            <a:r>
              <a:rPr lang="en-GB" dirty="0" smtClean="0"/>
              <a:t> within kernel</a:t>
            </a:r>
          </a:p>
          <a:p>
            <a:endParaRPr lang="en-GB" dirty="0" smtClean="0"/>
          </a:p>
          <a:p>
            <a:r>
              <a:rPr lang="en-GB" dirty="0" smtClean="0"/>
              <a:t>The kernels launch asynchronously</a:t>
            </a:r>
          </a:p>
          <a:p>
            <a:pPr lvl="1"/>
            <a:r>
              <a:rPr lang="en-GB" dirty="0" smtClean="0"/>
              <a:t>global synchronisation is handled by the host at the end of the kernel</a:t>
            </a:r>
          </a:p>
          <a:p>
            <a:pPr lvl="1"/>
            <a:r>
              <a:rPr lang="en-GB" dirty="0" smtClean="0"/>
              <a:t>host also handles and synchronises memory copies between CPU and GPU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965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CUDA doesn't tell you (upfront)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79388" y="836713"/>
            <a:ext cx="8713092" cy="5688632"/>
          </a:xfrm>
        </p:spPr>
        <p:txBody>
          <a:bodyPr/>
          <a:lstStyle/>
          <a:p>
            <a:r>
              <a:rPr lang="en-GB" dirty="0" smtClean="0"/>
              <a:t>Threads are not created equal</a:t>
            </a:r>
          </a:p>
          <a:p>
            <a:pPr lvl="1"/>
            <a:r>
              <a:rPr lang="en-GB" dirty="0"/>
              <a:t>T</a:t>
            </a:r>
            <a:r>
              <a:rPr lang="en-GB" dirty="0" smtClean="0"/>
              <a:t>he SM is really a vector processor of width 32</a:t>
            </a:r>
          </a:p>
          <a:p>
            <a:pPr lvl="2"/>
            <a:r>
              <a:rPr lang="en-GB" dirty="0" smtClean="0"/>
              <a:t>groups of 32 cores act in lockstep, rather than independently</a:t>
            </a:r>
          </a:p>
          <a:p>
            <a:pPr lvl="2"/>
            <a:r>
              <a:rPr lang="en-GB" dirty="0" smtClean="0"/>
              <a:t>shares a single instruction stream with single program counter</a:t>
            </a:r>
          </a:p>
          <a:p>
            <a:pPr lvl="2"/>
            <a:r>
              <a:rPr lang="en-GB" dirty="0" smtClean="0"/>
              <a:t>Threads within a </a:t>
            </a:r>
            <a:r>
              <a:rPr lang="en-GB" dirty="0" err="1" smtClean="0"/>
              <a:t>threadblock</a:t>
            </a:r>
            <a:r>
              <a:rPr lang="en-GB" dirty="0" smtClean="0"/>
              <a:t> are divided </a:t>
            </a:r>
            <a:r>
              <a:rPr lang="en-GB" dirty="0"/>
              <a:t>into sets of </a:t>
            </a:r>
            <a:r>
              <a:rPr lang="en-GB" dirty="0" smtClean="0"/>
              <a:t>32 (</a:t>
            </a:r>
            <a:r>
              <a:rPr lang="en-GB" dirty="0" smtClean="0">
                <a:solidFill>
                  <a:srgbClr val="FF0000"/>
                </a:solidFill>
              </a:rPr>
              <a:t>warps</a:t>
            </a:r>
            <a:r>
              <a:rPr lang="en-GB" dirty="0" smtClean="0"/>
              <a:t>)</a:t>
            </a:r>
            <a:endParaRPr lang="en-GB" dirty="0"/>
          </a:p>
          <a:p>
            <a:pPr lvl="2"/>
            <a:r>
              <a:rPr lang="en-GB" dirty="0"/>
              <a:t>each warp executes in SIMT fashion using 32 cores of </a:t>
            </a:r>
            <a:r>
              <a:rPr lang="en-GB" dirty="0" smtClean="0"/>
              <a:t>SM</a:t>
            </a:r>
          </a:p>
          <a:p>
            <a:pPr lvl="2"/>
            <a:r>
              <a:rPr lang="en-GB" dirty="0" smtClean="0"/>
              <a:t>if a </a:t>
            </a:r>
            <a:r>
              <a:rPr lang="en-GB" dirty="0" err="1" smtClean="0"/>
              <a:t>threadblock</a:t>
            </a:r>
            <a:r>
              <a:rPr lang="en-GB" dirty="0" smtClean="0"/>
              <a:t> contains multiple warps, these are executed in turn</a:t>
            </a:r>
          </a:p>
          <a:p>
            <a:pPr lvl="3"/>
            <a:r>
              <a:rPr lang="en-GB" dirty="0" smtClean="0"/>
              <a:t>i.e. if there are more than 32 threads in the </a:t>
            </a:r>
            <a:r>
              <a:rPr lang="en-GB" dirty="0" err="1" smtClean="0"/>
              <a:t>threadblock</a:t>
            </a:r>
            <a:endParaRPr lang="en-GB" dirty="0" smtClean="0"/>
          </a:p>
          <a:p>
            <a:pPr lvl="3"/>
            <a:endParaRPr lang="en-GB" dirty="0" smtClean="0"/>
          </a:p>
          <a:p>
            <a:pPr lvl="1"/>
            <a:r>
              <a:rPr lang="en-GB" dirty="0" smtClean="0"/>
              <a:t>Memory loads/stores are also done on a per-warp basis</a:t>
            </a:r>
          </a:p>
          <a:p>
            <a:pPr lvl="2"/>
            <a:r>
              <a:rPr lang="en-GB" dirty="0" smtClean="0"/>
              <a:t>Loading/storing 32 consecutive memory addresses at once</a:t>
            </a:r>
          </a:p>
          <a:p>
            <a:pPr lvl="2"/>
            <a:endParaRPr lang="en-GB" dirty="0"/>
          </a:p>
          <a:p>
            <a:r>
              <a:rPr lang="en-GB" dirty="0" smtClean="0"/>
              <a:t>So really, the compiler is implementing your code using vector instructions</a:t>
            </a:r>
          </a:p>
          <a:p>
            <a:pPr lvl="1"/>
            <a:r>
              <a:rPr lang="en-GB" dirty="0" smtClean="0"/>
              <a:t>This is not explicit in the CUDA programming model, but is crucial to gaining good performance from a GPU</a:t>
            </a:r>
          </a:p>
          <a:p>
            <a:pPr lvl="2"/>
            <a:r>
              <a:rPr lang="en-GB" dirty="0" smtClean="0"/>
              <a:t>whichever programming model you are using (it's a hardware thing)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11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What does this mean for the programmer?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52400" y="908720"/>
            <a:ext cx="8763000" cy="5568280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GB" dirty="0" smtClean="0"/>
              <a:t>You need </a:t>
            </a:r>
            <a:r>
              <a:rPr lang="en-GB" dirty="0" smtClean="0">
                <a:solidFill>
                  <a:srgbClr val="00B050"/>
                </a:solidFill>
              </a:rPr>
              <a:t>a lot of parallel tasks</a:t>
            </a:r>
            <a:r>
              <a:rPr lang="en-GB" dirty="0" smtClean="0"/>
              <a:t> (i.e. loop iterations) to keep GPU busy</a:t>
            </a:r>
          </a:p>
          <a:p>
            <a:pPr lvl="2"/>
            <a:r>
              <a:rPr lang="en-GB" dirty="0" smtClean="0"/>
              <a:t>Not just 2688, but 10</a:t>
            </a:r>
            <a:r>
              <a:rPr lang="en-GB" baseline="30000" dirty="0" smtClean="0"/>
              <a:t>4</a:t>
            </a:r>
            <a:r>
              <a:rPr lang="en-GB" dirty="0" smtClean="0"/>
              <a:t> to 10</a:t>
            </a:r>
            <a:r>
              <a:rPr lang="en-GB" baseline="30000" dirty="0" smtClean="0"/>
              <a:t>6</a:t>
            </a:r>
            <a:r>
              <a:rPr lang="en-GB" dirty="0" smtClean="0"/>
              <a:t> to allow runtime to hide memory latency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Your loop(s) must </a:t>
            </a:r>
            <a:r>
              <a:rPr lang="en-GB" dirty="0" err="1" smtClean="0">
                <a:solidFill>
                  <a:srgbClr val="00B050"/>
                </a:solidFill>
              </a:rPr>
              <a:t>vectorise</a:t>
            </a:r>
            <a:r>
              <a:rPr lang="en-GB" dirty="0" smtClean="0"/>
              <a:t> (at least with vector length of 32)</a:t>
            </a:r>
          </a:p>
          <a:p>
            <a:pPr lvl="2"/>
            <a:r>
              <a:rPr lang="en-GB" dirty="0" smtClean="0"/>
              <a:t>So we can use all 32 threads in a warp with shared instruction stream</a:t>
            </a:r>
          </a:p>
          <a:p>
            <a:pPr lvl="2"/>
            <a:r>
              <a:rPr lang="en-GB" dirty="0" smtClean="0"/>
              <a:t>Branches in </a:t>
            </a:r>
            <a:r>
              <a:rPr lang="en-GB" dirty="0" err="1" smtClean="0"/>
              <a:t>loopnests</a:t>
            </a:r>
            <a:r>
              <a:rPr lang="en-GB" dirty="0" smtClean="0"/>
              <a:t> are allowed, but too many will be an issue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Global memory access is done with (sequential) vector loads</a:t>
            </a:r>
          </a:p>
          <a:p>
            <a:pPr lvl="2"/>
            <a:r>
              <a:rPr lang="en-GB" dirty="0" smtClean="0"/>
              <a:t>For good performance, want as few of these as possible</a:t>
            </a:r>
          </a:p>
          <a:p>
            <a:pPr lvl="2"/>
            <a:r>
              <a:rPr lang="en-GB" dirty="0" smtClean="0"/>
              <a:t>so all the threads in warp collectively load a contiguous block of memory at the same point in the instruction stream</a:t>
            </a:r>
          </a:p>
          <a:p>
            <a:pPr lvl="2"/>
            <a:r>
              <a:rPr lang="en-GB" dirty="0" smtClean="0"/>
              <a:t>This is known as "</a:t>
            </a:r>
            <a:r>
              <a:rPr lang="en-GB" dirty="0" smtClean="0">
                <a:solidFill>
                  <a:srgbClr val="FF0000"/>
                </a:solidFill>
              </a:rPr>
              <a:t>coalesced memory access</a:t>
            </a:r>
            <a:r>
              <a:rPr lang="en-GB" dirty="0" smtClean="0"/>
              <a:t>"</a:t>
            </a:r>
          </a:p>
          <a:p>
            <a:pPr lvl="2"/>
            <a:r>
              <a:rPr lang="en-GB" dirty="0" smtClean="0"/>
              <a:t>So threads should access fastest-moving index of each array</a:t>
            </a:r>
          </a:p>
          <a:p>
            <a:pPr marL="685800" lvl="2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No internal mechanism for synchronising between </a:t>
            </a:r>
            <a:r>
              <a:rPr lang="en-GB" dirty="0" err="1" smtClean="0"/>
              <a:t>threadblocks</a:t>
            </a:r>
            <a:endParaRPr lang="en-GB" dirty="0" smtClean="0"/>
          </a:p>
          <a:p>
            <a:pPr lvl="2"/>
            <a:r>
              <a:rPr lang="en-GB" dirty="0" smtClean="0"/>
              <a:t>So reduction operations are more complicated, for instance, even though all </a:t>
            </a:r>
            <a:r>
              <a:rPr lang="en-GB" dirty="0" err="1" smtClean="0"/>
              <a:t>threadblocks</a:t>
            </a:r>
            <a:r>
              <a:rPr lang="en-GB" dirty="0" smtClean="0"/>
              <a:t> share same global memory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Data transfers between CPU and GPU are very expensive</a:t>
            </a:r>
          </a:p>
          <a:p>
            <a:pPr lvl="2"/>
            <a:r>
              <a:rPr lang="en-GB" dirty="0" smtClean="0"/>
              <a:t>You need to concentrate on "</a:t>
            </a:r>
            <a:r>
              <a:rPr lang="en-GB" dirty="0" smtClean="0">
                <a:solidFill>
                  <a:schemeClr val="accent5"/>
                </a:solidFill>
              </a:rPr>
              <a:t>data locality</a:t>
            </a:r>
            <a:r>
              <a:rPr lang="en-GB" dirty="0" smtClean="0"/>
              <a:t>" and avoid "</a:t>
            </a:r>
            <a:r>
              <a:rPr lang="en-GB" dirty="0" smtClean="0">
                <a:solidFill>
                  <a:schemeClr val="accent5"/>
                </a:solidFill>
              </a:rPr>
              <a:t>data sloshing</a:t>
            </a:r>
            <a:r>
              <a:rPr lang="en-GB" dirty="0" smtClean="0"/>
              <a:t>"</a:t>
            </a:r>
          </a:p>
          <a:p>
            <a:pPr lvl="2"/>
            <a:r>
              <a:rPr lang="en-GB" dirty="0" smtClean="0"/>
              <a:t>Keeping data in the right place for as long as it is needed is crucial</a:t>
            </a:r>
          </a:p>
          <a:p>
            <a:pPr lvl="2"/>
            <a:r>
              <a:rPr lang="en-GB" dirty="0" smtClean="0"/>
              <a:t>This probably means porting more of the application than you expected</a:t>
            </a:r>
          </a:p>
          <a:p>
            <a:pPr lvl="2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59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So.</a:t>
            </a:r>
            <a:r>
              <a:rPr lang="en-GB" dirty="0" smtClean="0"/>
              <a:t>..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79388" y="908721"/>
            <a:ext cx="8964612" cy="5616624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GPUs are like race-horses</a:t>
            </a:r>
          </a:p>
          <a:p>
            <a:pPr lvl="1"/>
            <a:r>
              <a:rPr lang="en-GB" dirty="0" smtClean="0"/>
              <a:t>can give very good performance</a:t>
            </a:r>
          </a:p>
          <a:p>
            <a:pPr lvl="1"/>
            <a:r>
              <a:rPr lang="en-GB" dirty="0" smtClean="0"/>
              <a:t>but it needs to be carefully coaxed from them</a:t>
            </a:r>
          </a:p>
          <a:p>
            <a:pPr lvl="1"/>
            <a:r>
              <a:rPr lang="en-GB" dirty="0" smtClean="0"/>
              <a:t>porting a real application to GPU(s) requires some hard work</a:t>
            </a:r>
          </a:p>
          <a:p>
            <a:pPr lvl="2"/>
            <a:r>
              <a:rPr lang="en-GB" dirty="0" smtClean="0"/>
              <a:t>Amdahl says you need to port a lot of the profile to see a speed-up</a:t>
            </a:r>
          </a:p>
          <a:p>
            <a:pPr lvl="3"/>
            <a:r>
              <a:rPr lang="en-GB" dirty="0" smtClean="0"/>
              <a:t>bad news: to see 10x speedup, need to port at least 90% of the application profile</a:t>
            </a:r>
          </a:p>
          <a:p>
            <a:pPr lvl="3"/>
            <a:r>
              <a:rPr lang="en-GB" dirty="0" smtClean="0"/>
              <a:t>good news: if profile very peaked, 90% of time may be spent in, say, 40% of code</a:t>
            </a:r>
          </a:p>
          <a:p>
            <a:pPr lvl="2"/>
            <a:r>
              <a:rPr lang="en-GB" dirty="0" smtClean="0"/>
              <a:t>even before you worry about data transfers</a:t>
            </a:r>
          </a:p>
          <a:p>
            <a:pPr lvl="1"/>
            <a:endParaRPr lang="en-GB" dirty="0"/>
          </a:p>
          <a:p>
            <a:r>
              <a:rPr lang="en-GB" dirty="0" smtClean="0"/>
              <a:t>A good programming model and environment </a:t>
            </a:r>
          </a:p>
          <a:p>
            <a:pPr lvl="1"/>
            <a:r>
              <a:rPr lang="en-GB" dirty="0" smtClean="0"/>
              <a:t>bridges the gap between peak performance and achievable performance</a:t>
            </a:r>
          </a:p>
          <a:p>
            <a:endParaRPr lang="en-GB" dirty="0"/>
          </a:p>
          <a:p>
            <a:r>
              <a:rPr lang="en-GB" dirty="0" smtClean="0"/>
              <a:t>Directive-based programming can help a lot</a:t>
            </a:r>
          </a:p>
          <a:p>
            <a:pPr lvl="1"/>
            <a:r>
              <a:rPr lang="en-GB" dirty="0" smtClean="0"/>
              <a:t>there is still much work to do, but you can spend more time thinking and less time on the donkey work</a:t>
            </a:r>
          </a:p>
          <a:p>
            <a:pPr lvl="1"/>
            <a:endParaRPr lang="en-GB" dirty="0"/>
          </a:p>
          <a:p>
            <a:r>
              <a:rPr lang="en-GB" dirty="0" smtClean="0"/>
              <a:t>The good news:</a:t>
            </a:r>
          </a:p>
          <a:p>
            <a:pPr lvl="1"/>
            <a:r>
              <a:rPr lang="en-GB" dirty="0" smtClean="0"/>
              <a:t>A lot of the work done in an OpenACC port increases performance on the CPU as well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1670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Strategic risk factors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79388" y="764704"/>
            <a:ext cx="8713092" cy="5976664"/>
          </a:xfrm>
        </p:spPr>
        <p:txBody>
          <a:bodyPr>
            <a:normAutofit/>
          </a:bodyPr>
          <a:lstStyle/>
          <a:p>
            <a:r>
              <a:rPr lang="en-GB" dirty="0" smtClean="0"/>
              <a:t>Will there be machines to run my OpenACC code on?</a:t>
            </a:r>
          </a:p>
          <a:p>
            <a:pPr lvl="1"/>
            <a:r>
              <a:rPr lang="en-GB" dirty="0" smtClean="0">
                <a:solidFill>
                  <a:schemeClr val="accent5"/>
                </a:solidFill>
              </a:rPr>
              <a:t>Now?</a:t>
            </a:r>
            <a:r>
              <a:rPr lang="en-GB" dirty="0" smtClean="0"/>
              <a:t> Lots of </a:t>
            </a:r>
            <a:r>
              <a:rPr lang="en-GB" dirty="0" err="1" smtClean="0"/>
              <a:t>Nvidia</a:t>
            </a:r>
            <a:r>
              <a:rPr lang="en-GB" dirty="0" smtClean="0"/>
              <a:t> GPU accelerated systems </a:t>
            </a:r>
          </a:p>
          <a:p>
            <a:pPr lvl="2"/>
            <a:r>
              <a:rPr lang="en-GB" dirty="0" smtClean="0"/>
              <a:t>Cray XK7s: CSCS </a:t>
            </a:r>
            <a:r>
              <a:rPr lang="en-GB" dirty="0" err="1" smtClean="0"/>
              <a:t>tödi</a:t>
            </a:r>
            <a:r>
              <a:rPr lang="en-GB" dirty="0" smtClean="0"/>
              <a:t>, HLRS hermit, ORNL titan...</a:t>
            </a:r>
          </a:p>
          <a:p>
            <a:pPr lvl="2"/>
            <a:r>
              <a:rPr lang="en-GB" dirty="0" smtClean="0"/>
              <a:t>Lots of other GPU machines in Top100 (OpenACC </a:t>
            </a:r>
            <a:r>
              <a:rPr lang="en-GB" smtClean="0"/>
              <a:t>is multi-vendor)</a:t>
            </a:r>
            <a:endParaRPr lang="en-GB" dirty="0" smtClean="0"/>
          </a:p>
          <a:p>
            <a:pPr lvl="1"/>
            <a:r>
              <a:rPr lang="en-GB" dirty="0">
                <a:solidFill>
                  <a:schemeClr val="accent5"/>
                </a:solidFill>
              </a:rPr>
              <a:t>Future?</a:t>
            </a:r>
            <a:r>
              <a:rPr lang="en-GB" dirty="0" smtClean="0"/>
              <a:t> OpenACC can be </a:t>
            </a:r>
            <a:r>
              <a:rPr lang="en-GB" dirty="0" err="1" smtClean="0"/>
              <a:t>targetted</a:t>
            </a:r>
            <a:r>
              <a:rPr lang="en-GB" dirty="0" smtClean="0"/>
              <a:t> at other accelerators</a:t>
            </a:r>
          </a:p>
          <a:p>
            <a:pPr lvl="2"/>
            <a:r>
              <a:rPr lang="en-GB" dirty="0" smtClean="0"/>
              <a:t>PGI and CAPS already target Intel Xeon Phi, AMD GPUs</a:t>
            </a:r>
          </a:p>
          <a:p>
            <a:pPr lvl="1"/>
            <a:r>
              <a:rPr lang="en-GB" dirty="0" smtClean="0"/>
              <a:t>Plus you can always run on CPUs using same codebase</a:t>
            </a:r>
          </a:p>
          <a:p>
            <a:r>
              <a:rPr lang="en-GB" dirty="0" smtClean="0"/>
              <a:t>Will OpenACC continue?</a:t>
            </a:r>
          </a:p>
          <a:p>
            <a:pPr lvl="1"/>
            <a:r>
              <a:rPr lang="en-GB" dirty="0">
                <a:solidFill>
                  <a:schemeClr val="accent5"/>
                </a:solidFill>
              </a:rPr>
              <a:t>Support?</a:t>
            </a:r>
            <a:r>
              <a:rPr lang="en-GB" dirty="0" smtClean="0"/>
              <a:t> Cray and PGI (at least) are committed to support OpenACC</a:t>
            </a:r>
          </a:p>
          <a:p>
            <a:pPr lvl="2"/>
            <a:r>
              <a:rPr lang="en-GB" dirty="0" smtClean="0"/>
              <a:t>Lots of big customer pressure to continue to run OpenACC</a:t>
            </a:r>
          </a:p>
          <a:p>
            <a:pPr lvl="1"/>
            <a:r>
              <a:rPr lang="en-GB" dirty="0">
                <a:solidFill>
                  <a:schemeClr val="accent5"/>
                </a:solidFill>
              </a:rPr>
              <a:t>Develop?</a:t>
            </a:r>
            <a:r>
              <a:rPr lang="en-GB" dirty="0" smtClean="0"/>
              <a:t> OpenACC committee now finalising v2.0 of standard</a:t>
            </a:r>
          </a:p>
          <a:p>
            <a:pPr lvl="2"/>
            <a:r>
              <a:rPr lang="en-GB" dirty="0" smtClean="0"/>
              <a:t>Lots of new partners joined committee  at end of last year</a:t>
            </a:r>
          </a:p>
          <a:p>
            <a:r>
              <a:rPr lang="en-GB" dirty="0" smtClean="0"/>
              <a:t>Will OpenACC be superseded by something else?</a:t>
            </a:r>
          </a:p>
          <a:p>
            <a:pPr lvl="1"/>
            <a:r>
              <a:rPr lang="en-GB" dirty="0">
                <a:solidFill>
                  <a:schemeClr val="accent5"/>
                </a:solidFill>
              </a:rPr>
              <a:t>Auto-accelerating compilers?</a:t>
            </a:r>
            <a:r>
              <a:rPr lang="en-GB" dirty="0" smtClean="0"/>
              <a:t> If only! </a:t>
            </a:r>
          </a:p>
          <a:p>
            <a:pPr lvl="2"/>
            <a:r>
              <a:rPr lang="en-GB" dirty="0" smtClean="0"/>
              <a:t>Never really managed it for threading real HPC applications on the CPU</a:t>
            </a:r>
          </a:p>
          <a:p>
            <a:pPr lvl="2"/>
            <a:r>
              <a:rPr lang="en-GB" dirty="0" smtClean="0"/>
              <a:t>Data locality adds to the challenge</a:t>
            </a:r>
          </a:p>
          <a:p>
            <a:pPr lvl="1"/>
            <a:r>
              <a:rPr lang="en-GB" dirty="0" err="1">
                <a:solidFill>
                  <a:schemeClr val="accent5"/>
                </a:solidFill>
              </a:rPr>
              <a:t>OpenMP</a:t>
            </a:r>
            <a:r>
              <a:rPr lang="en-GB" dirty="0">
                <a:solidFill>
                  <a:schemeClr val="accent5"/>
                </a:solidFill>
              </a:rPr>
              <a:t> accelerator directives?</a:t>
            </a:r>
            <a:r>
              <a:rPr lang="en-GB" dirty="0" smtClean="0"/>
              <a:t> OpenACC work not wasted</a:t>
            </a:r>
          </a:p>
          <a:p>
            <a:pPr lvl="2"/>
            <a:r>
              <a:rPr lang="en-GB" dirty="0" smtClean="0"/>
              <a:t>Very similar programming model; can transition when these release if wish</a:t>
            </a:r>
          </a:p>
          <a:p>
            <a:pPr lvl="2"/>
            <a:r>
              <a:rPr lang="en-GB" dirty="0" smtClean="0"/>
              <a:t>Cray (co-chair), PGI very active in </a:t>
            </a:r>
            <a:r>
              <a:rPr lang="en-GB" dirty="0" err="1" smtClean="0"/>
              <a:t>OpenMP</a:t>
            </a:r>
            <a:r>
              <a:rPr lang="en-GB" dirty="0" smtClean="0"/>
              <a:t> accelerator subcommittee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7136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year is a long time...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07504" y="1196752"/>
            <a:ext cx="8928992" cy="5328592"/>
          </a:xfrm>
        </p:spPr>
        <p:txBody>
          <a:bodyPr>
            <a:normAutofit/>
          </a:bodyPr>
          <a:lstStyle/>
          <a:p>
            <a:r>
              <a:rPr lang="en-GB" dirty="0" smtClean="0"/>
              <a:t>I came to CSCS this time last year to speak about OpenACC</a:t>
            </a:r>
          </a:p>
          <a:p>
            <a:endParaRPr lang="en-GB" dirty="0"/>
          </a:p>
          <a:p>
            <a:r>
              <a:rPr lang="en-GB" dirty="0" smtClean="0"/>
              <a:t>Since then:</a:t>
            </a:r>
          </a:p>
          <a:p>
            <a:pPr lvl="1"/>
            <a:r>
              <a:rPr lang="en-GB" dirty="0" smtClean="0"/>
              <a:t>CSCS has a beautiful new building </a:t>
            </a:r>
          </a:p>
          <a:p>
            <a:pPr lvl="2"/>
            <a:r>
              <a:rPr lang="en-GB" dirty="0" smtClean="0"/>
              <a:t>fewer donkeys outside, but much more elegant</a:t>
            </a:r>
          </a:p>
          <a:p>
            <a:pPr lvl="1"/>
            <a:r>
              <a:rPr lang="en-GB" dirty="0" err="1" smtClean="0"/>
              <a:t>Tödi</a:t>
            </a:r>
            <a:r>
              <a:rPr lang="en-GB" dirty="0" smtClean="0"/>
              <a:t> moved but also grew and upgraded from Cray XK6 to XK7 </a:t>
            </a:r>
          </a:p>
          <a:p>
            <a:pPr lvl="2"/>
            <a:r>
              <a:rPr lang="en-GB" dirty="0" smtClean="0"/>
              <a:t>the first accepted Cray XK7 system (I think)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OpenACC issued a technical report outlining what's coming in v2.0</a:t>
            </a:r>
          </a:p>
          <a:p>
            <a:pPr lvl="2"/>
            <a:r>
              <a:rPr lang="en-GB" dirty="0" smtClean="0"/>
              <a:t>Cray, PGI and CAPS released compilers supporting all of OpenACC v1.0</a:t>
            </a:r>
          </a:p>
          <a:p>
            <a:pPr lvl="2"/>
            <a:r>
              <a:rPr lang="en-GB" dirty="0" smtClean="0"/>
              <a:t>Cray and PGI had OpenACC tutorials at SC12</a:t>
            </a:r>
          </a:p>
          <a:p>
            <a:pPr lvl="2"/>
            <a:r>
              <a:rPr lang="en-GB" dirty="0" smtClean="0"/>
              <a:t>OpenACC got an </a:t>
            </a:r>
            <a:r>
              <a:rPr lang="en-GB" dirty="0" err="1" smtClean="0"/>
              <a:t>HPCwire</a:t>
            </a:r>
            <a:r>
              <a:rPr lang="en-GB" dirty="0" smtClean="0"/>
              <a:t> Editors' Choice award</a:t>
            </a:r>
          </a:p>
          <a:p>
            <a:pPr lvl="1"/>
            <a:endParaRPr lang="en-GB" dirty="0"/>
          </a:p>
          <a:p>
            <a:pPr lvl="1"/>
            <a:r>
              <a:rPr lang="en-GB" dirty="0" smtClean="0"/>
              <a:t>Cray installed two enormous Cray XK7 systems</a:t>
            </a:r>
          </a:p>
          <a:p>
            <a:pPr lvl="2"/>
            <a:r>
              <a:rPr lang="en-GB" dirty="0" smtClean="0"/>
              <a:t>ORNL Titan (200 cabinets, each with 96 GPUs)</a:t>
            </a:r>
          </a:p>
          <a:p>
            <a:pPr lvl="2"/>
            <a:r>
              <a:rPr lang="en-GB" dirty="0" smtClean="0"/>
              <a:t>NCSA </a:t>
            </a:r>
            <a:r>
              <a:rPr lang="en-GB" dirty="0"/>
              <a:t>B</a:t>
            </a:r>
            <a:r>
              <a:rPr lang="en-GB" dirty="0" smtClean="0"/>
              <a:t>lue Waters (30 cabinets, plus 200+ Cray XE6)</a:t>
            </a:r>
          </a:p>
          <a:p>
            <a:pPr lvl="2"/>
            <a:r>
              <a:rPr lang="en-GB" dirty="0" smtClean="0"/>
              <a:t>plus a lot of smaller (but no less important) ones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1" t="14797" r="17263" b="11382"/>
          <a:stretch/>
        </p:blipFill>
        <p:spPr>
          <a:xfrm>
            <a:off x="7061182" y="4371008"/>
            <a:ext cx="1701283" cy="245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2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n>
                  <a:noFill/>
                </a:ln>
                <a:ea typeface="ＭＳ Ｐゴシック"/>
                <a:cs typeface="Arial" charset="0"/>
              </a:rPr>
              <a:t>Contents</a:t>
            </a:r>
            <a:endParaRPr lang="en-US" dirty="0" smtClean="0">
              <a:ln>
                <a:noFill/>
              </a:ln>
              <a:ea typeface="ＭＳ Ｐゴシック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 smtClean="0"/>
              <a:t>The aims of this course:</a:t>
            </a:r>
          </a:p>
          <a:p>
            <a:pPr lvl="1">
              <a:defRPr/>
            </a:pPr>
            <a:r>
              <a:rPr lang="en-GB" dirty="0" smtClean="0"/>
              <a:t>To motivate why directive-based programming of GPUs is useful</a:t>
            </a:r>
          </a:p>
          <a:p>
            <a:pPr lvl="1">
              <a:defRPr/>
            </a:pPr>
            <a:r>
              <a:rPr lang="en-GB" dirty="0" smtClean="0"/>
              <a:t>To introduce you to the OpenACC programming model</a:t>
            </a:r>
          </a:p>
          <a:p>
            <a:pPr lvl="1">
              <a:defRPr/>
            </a:pPr>
            <a:r>
              <a:rPr lang="en-GB" dirty="0" smtClean="0"/>
              <a:t>To give you some experience in using OpenACC directives</a:t>
            </a:r>
          </a:p>
          <a:p>
            <a:pPr lvl="2">
              <a:defRPr/>
            </a:pPr>
            <a:r>
              <a:rPr lang="en-GB" dirty="0" smtClean="0"/>
              <a:t>with some hints and tips along the way</a:t>
            </a:r>
          </a:p>
          <a:p>
            <a:pPr lvl="1">
              <a:defRPr/>
            </a:pPr>
            <a:r>
              <a:rPr lang="en-GB" dirty="0" smtClean="0"/>
              <a:t>To introduce you to profiling tools</a:t>
            </a:r>
          </a:p>
          <a:p>
            <a:pPr lvl="2">
              <a:defRPr/>
            </a:pPr>
            <a:r>
              <a:rPr lang="en-GB" dirty="0" smtClean="0"/>
              <a:t>to understand and tune OpenACC performance</a:t>
            </a:r>
          </a:p>
          <a:p>
            <a:pPr lvl="2">
              <a:defRPr/>
            </a:pPr>
            <a:r>
              <a:rPr lang="en-GB" dirty="0" smtClean="0"/>
              <a:t>to help you understand a real application to start OpenACC-</a:t>
            </a:r>
            <a:r>
              <a:rPr lang="en-GB" dirty="0" err="1" smtClean="0"/>
              <a:t>ing</a:t>
            </a:r>
            <a:r>
              <a:rPr lang="en-GB" dirty="0" smtClean="0"/>
              <a:t>...</a:t>
            </a:r>
          </a:p>
          <a:p>
            <a:pPr lvl="2">
              <a:defRPr/>
            </a:pPr>
            <a:endParaRPr lang="en-GB" dirty="0"/>
          </a:p>
          <a:p>
            <a:pPr>
              <a:defRPr/>
            </a:pPr>
            <a:r>
              <a:rPr lang="en-GB" dirty="0" smtClean="0"/>
              <a:t>The idea is to equip you with the knowledge to develop applications that run efficiently on parallel hybrid supercomputers</a:t>
            </a:r>
          </a:p>
          <a:p>
            <a:pPr lvl="1">
              <a:defRPr/>
            </a:pPr>
            <a:r>
              <a:rPr lang="en-GB" dirty="0" smtClean="0"/>
              <a:t>not just on single GPUs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44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Inside the Cray XK7 </a:t>
            </a:r>
            <a:br>
              <a:rPr lang="en-GB" dirty="0" smtClean="0"/>
            </a:br>
            <a:r>
              <a:rPr lang="en-GB" dirty="0" smtClean="0"/>
              <a:t>and the </a:t>
            </a:r>
            <a:r>
              <a:rPr lang="en-GB" dirty="0" err="1" smtClean="0"/>
              <a:t>Nvidia</a:t>
            </a:r>
            <a:r>
              <a:rPr lang="en-GB" dirty="0" smtClean="0"/>
              <a:t> </a:t>
            </a:r>
            <a:r>
              <a:rPr lang="en-GB" dirty="0" err="1" smtClean="0"/>
              <a:t>Kepler</a:t>
            </a:r>
            <a:r>
              <a:rPr lang="en-GB" dirty="0" smtClean="0"/>
              <a:t> K20X GPU</a:t>
            </a:r>
            <a:endParaRPr lang="en-US" dirty="0" smtClean="0">
              <a:ln>
                <a:noFill/>
              </a:ln>
              <a:ea typeface="ＭＳ Ｐゴシック"/>
              <a:cs typeface="Arial" charset="0"/>
            </a:endParaRPr>
          </a:p>
        </p:txBody>
      </p:sp>
      <p:sp>
        <p:nvSpPr>
          <p:cNvPr id="11266" name="Subtitle 5"/>
          <p:cNvSpPr>
            <a:spLocks noGrp="1"/>
          </p:cNvSpPr>
          <p:nvPr>
            <p:ph type="subTitle" idx="1"/>
          </p:nvPr>
        </p:nvSpPr>
        <p:spPr>
          <a:xfrm>
            <a:off x="1371600" y="2996952"/>
            <a:ext cx="6400800" cy="2108448"/>
          </a:xfrm>
        </p:spPr>
        <p:txBody>
          <a:bodyPr/>
          <a:lstStyle/>
          <a:p>
            <a:r>
              <a:rPr lang="en-GB" dirty="0" smtClean="0">
                <a:latin typeface="Arial" charset="0"/>
                <a:ea typeface="ＭＳ Ｐゴシック"/>
                <a:cs typeface="ＭＳ Ｐゴシック"/>
              </a:rPr>
              <a:t>Alistair Hart</a:t>
            </a:r>
          </a:p>
          <a:p>
            <a:r>
              <a:rPr lang="en-GB" dirty="0" smtClean="0">
                <a:latin typeface="Arial" charset="0"/>
                <a:ea typeface="ＭＳ Ｐゴシック"/>
                <a:cs typeface="ＭＳ Ｐゴシック"/>
              </a:rPr>
              <a:t>Cray </a:t>
            </a:r>
            <a:r>
              <a:rPr lang="en-GB" dirty="0" err="1" smtClean="0">
                <a:latin typeface="Arial" charset="0"/>
                <a:ea typeface="ＭＳ Ｐゴシック"/>
                <a:cs typeface="ＭＳ Ｐゴシック"/>
              </a:rPr>
              <a:t>Exascale</a:t>
            </a:r>
            <a:r>
              <a:rPr lang="en-GB" dirty="0" smtClean="0">
                <a:latin typeface="Arial" charset="0"/>
                <a:ea typeface="ＭＳ Ｐゴシック"/>
                <a:cs typeface="ＭＳ Ｐゴシック"/>
              </a:rPr>
              <a:t> Research Initiative Europe</a:t>
            </a:r>
          </a:p>
          <a:p>
            <a:pPr algn="r"/>
            <a:endParaRPr lang="en-GB" dirty="0" smtClean="0">
              <a:latin typeface="Arial" charset="0"/>
              <a:ea typeface="ＭＳ Ｐゴシック"/>
              <a:cs typeface="ＭＳ Ｐゴシック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4040723"/>
            <a:ext cx="4211960" cy="2221012"/>
          </a:xfrm>
          <a:prstGeom prst="rect">
            <a:avLst/>
          </a:prstGeom>
          <a:noFill/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Cray OpenACC training, CSCS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3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 of this talk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40BB64-8804-472C-89C9-1468A4B407E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52400" y="1052736"/>
            <a:ext cx="8763000" cy="5424264"/>
          </a:xfrm>
        </p:spPr>
        <p:txBody>
          <a:bodyPr/>
          <a:lstStyle/>
          <a:p>
            <a:r>
              <a:rPr lang="en-GB" dirty="0" smtClean="0"/>
              <a:t>An overview of the Cray XK7</a:t>
            </a:r>
          </a:p>
          <a:p>
            <a:pPr lvl="1"/>
            <a:r>
              <a:rPr lang="en-GB" dirty="0" smtClean="0"/>
              <a:t>The hardware</a:t>
            </a:r>
          </a:p>
          <a:p>
            <a:pPr lvl="1"/>
            <a:r>
              <a:rPr lang="en-GB" dirty="0" smtClean="0"/>
              <a:t>Why GPUs are interesting for </a:t>
            </a:r>
            <a:r>
              <a:rPr lang="en-GB" dirty="0" err="1" smtClean="0"/>
              <a:t>Exascale</a:t>
            </a:r>
            <a:r>
              <a:rPr lang="en-GB" dirty="0" smtClean="0"/>
              <a:t> research</a:t>
            </a:r>
          </a:p>
          <a:p>
            <a:pPr lvl="1"/>
            <a:r>
              <a:rPr lang="en-GB" dirty="0" smtClean="0"/>
              <a:t>Programming models for GPUs</a:t>
            </a:r>
          </a:p>
          <a:p>
            <a:endParaRPr lang="en-GB" dirty="0"/>
          </a:p>
          <a:p>
            <a:r>
              <a:rPr lang="en-GB" dirty="0" smtClean="0"/>
              <a:t>A quick GPU refresher</a:t>
            </a:r>
          </a:p>
          <a:p>
            <a:pPr lvl="1"/>
            <a:r>
              <a:rPr lang="en-GB" dirty="0" smtClean="0"/>
              <a:t>the hardware</a:t>
            </a:r>
          </a:p>
          <a:p>
            <a:pPr lvl="1"/>
            <a:r>
              <a:rPr lang="en-GB" dirty="0" smtClean="0"/>
              <a:t>how codes execute on the hardware</a:t>
            </a:r>
          </a:p>
          <a:p>
            <a:pPr lvl="1"/>
            <a:r>
              <a:rPr lang="en-GB" dirty="0" smtClean="0"/>
              <a:t>what this means for the programmer</a:t>
            </a:r>
          </a:p>
          <a:p>
            <a:pPr lvl="1"/>
            <a:endParaRPr lang="en-GB" dirty="0"/>
          </a:p>
          <a:p>
            <a:r>
              <a:rPr lang="en-GB" dirty="0" smtClean="0"/>
              <a:t>Things to consider before starting an OpenACC port</a:t>
            </a:r>
          </a:p>
          <a:p>
            <a:pPr lvl="1"/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48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sz="2800" b="1" i="1" dirty="0" smtClean="0">
                <a:latin typeface="Arial" pitchFamily="34" charset="0"/>
                <a:cs typeface="Arial" pitchFamily="34" charset="0"/>
              </a:rPr>
              <a:t>"Accelerating the Way to Better Science"</a:t>
            </a:r>
            <a:endParaRPr lang="en-US" sz="28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D4696E6-01D7-419A-ADD0-630DAFB283F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79388" y="980729"/>
            <a:ext cx="8713092" cy="554461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r>
              <a:rPr lang="en-GB" dirty="0" smtClean="0"/>
              <a:t>Cray XK6 supercomputer</a:t>
            </a:r>
          </a:p>
          <a:p>
            <a:r>
              <a:rPr lang="en-GB" dirty="0" smtClean="0"/>
              <a:t>Node architecture:</a:t>
            </a:r>
          </a:p>
          <a:p>
            <a:pPr lvl="1"/>
            <a:r>
              <a:rPr lang="en-GB" dirty="0" smtClean="0"/>
              <a:t>One AMD Series 6200 </a:t>
            </a:r>
            <a:r>
              <a:rPr lang="en-GB" dirty="0" err="1" smtClean="0"/>
              <a:t>Interlagos</a:t>
            </a:r>
            <a:r>
              <a:rPr lang="en-GB" dirty="0" smtClean="0"/>
              <a:t> CPU (16 cores)</a:t>
            </a:r>
          </a:p>
          <a:p>
            <a:pPr lvl="2"/>
            <a:r>
              <a:rPr lang="en-GB" dirty="0" smtClean="0"/>
              <a:t>Cray XE6 (e.g. </a:t>
            </a:r>
            <a:r>
              <a:rPr lang="en-GB" dirty="0" err="1" smtClean="0"/>
              <a:t>HECToR</a:t>
            </a:r>
            <a:r>
              <a:rPr lang="en-GB" dirty="0" smtClean="0"/>
              <a:t>) has two of these per node</a:t>
            </a:r>
            <a:endParaRPr lang="en-GB" dirty="0"/>
          </a:p>
          <a:p>
            <a:pPr lvl="1"/>
            <a:r>
              <a:rPr lang="en-GB" dirty="0" smtClean="0"/>
              <a:t>One </a:t>
            </a:r>
            <a:r>
              <a:rPr lang="en-GB" dirty="0" err="1" smtClean="0"/>
              <a:t>Nvidia</a:t>
            </a:r>
            <a:r>
              <a:rPr lang="en-GB" dirty="0" smtClean="0"/>
              <a:t> GPU</a:t>
            </a:r>
          </a:p>
          <a:p>
            <a:pPr lvl="2"/>
            <a:r>
              <a:rPr lang="en-GB" dirty="0" smtClean="0"/>
              <a:t>Currently Fermi+</a:t>
            </a:r>
          </a:p>
          <a:p>
            <a:pPr lvl="3"/>
            <a:r>
              <a:rPr lang="en-GB" dirty="0" smtClean="0"/>
              <a:t>512 cores, 665 </a:t>
            </a:r>
            <a:r>
              <a:rPr lang="en-GB" dirty="0" err="1" smtClean="0"/>
              <a:t>GFlop</a:t>
            </a:r>
            <a:r>
              <a:rPr lang="en-GB" dirty="0" smtClean="0"/>
              <a:t>/s DP, 6GB memory</a:t>
            </a:r>
          </a:p>
          <a:p>
            <a:pPr lvl="2"/>
            <a:r>
              <a:rPr lang="en-GB" dirty="0" smtClean="0"/>
              <a:t>Upgradable to </a:t>
            </a:r>
            <a:r>
              <a:rPr lang="en-GB" dirty="0" err="1" smtClean="0"/>
              <a:t>Kepler</a:t>
            </a:r>
            <a:endParaRPr lang="en-GB" dirty="0" smtClean="0"/>
          </a:p>
          <a:p>
            <a:pPr lvl="3"/>
            <a:r>
              <a:rPr lang="en-GB" dirty="0" smtClean="0"/>
              <a:t>1536 cores</a:t>
            </a:r>
          </a:p>
          <a:p>
            <a:endParaRPr lang="en-GB" dirty="0" smtClean="0"/>
          </a:p>
          <a:p>
            <a:r>
              <a:rPr lang="en-GB" dirty="0" smtClean="0"/>
              <a:t>Cray Gemini interconnect</a:t>
            </a:r>
          </a:p>
          <a:p>
            <a:pPr lvl="2"/>
            <a:r>
              <a:rPr lang="en-GB" dirty="0" smtClean="0"/>
              <a:t>shared between two nodes</a:t>
            </a:r>
          </a:p>
          <a:p>
            <a:pPr lvl="2"/>
            <a:r>
              <a:rPr lang="en-GB" dirty="0" smtClean="0"/>
              <a:t>high bandwidth/low latency scalability</a:t>
            </a:r>
          </a:p>
          <a:p>
            <a:endParaRPr lang="en-GB" dirty="0" smtClean="0"/>
          </a:p>
          <a:p>
            <a:r>
              <a:rPr lang="en-GB" dirty="0" smtClean="0"/>
              <a:t>Fully integrated/optimised/supported </a:t>
            </a:r>
          </a:p>
          <a:p>
            <a:pPr lvl="2"/>
            <a:r>
              <a:rPr lang="en-GB" dirty="0" smtClean="0"/>
              <a:t>Tight integration of GPU and NIC drivers</a:t>
            </a:r>
          </a:p>
          <a:p>
            <a:endParaRPr lang="en-GB" dirty="0" smtClean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15239" y="4941169"/>
            <a:ext cx="5392866" cy="792087"/>
          </a:xfrm>
          <a:prstGeom prst="rect">
            <a:avLst/>
          </a:prstGeom>
          <a:ln w="6350" cap="rnd">
            <a:noFill/>
          </a:ln>
        </p:spPr>
        <p:txBody>
          <a:bodyPr vert="horz" rtlCol="0" anchor="t" anchorCtr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0" cap="none" spc="0" normalizeH="0" baseline="0" noProof="0" dirty="0">
              <a:ln w="3200">
                <a:solidFill>
                  <a:schemeClr val="bg2">
                    <a:shade val="75000"/>
                    <a:alpha val="25000"/>
                  </a:schemeClr>
                </a:solidFill>
                <a:prstDash val="solid"/>
                <a:round/>
              </a:ln>
              <a:solidFill>
                <a:srgbClr val="344E6D"/>
              </a:solidFill>
              <a:effectLst>
                <a:innerShdw blurRad="50800" dist="25400" dir="13500000">
                  <a:prstClr val="black">
                    <a:alpha val="70000"/>
                  </a:prstClr>
                </a:innerShdw>
              </a:effectLst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9" name="Picture 8" descr="gpu-horiz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6564676" y="2012387"/>
            <a:ext cx="2890903" cy="1835697"/>
          </a:xfrm>
          <a:prstGeom prst="rect">
            <a:avLst/>
          </a:prstGeom>
        </p:spPr>
      </p:pic>
      <p:pic>
        <p:nvPicPr>
          <p:cNvPr id="10" name="Picture 1" descr="C:\Users\jpb\AppData\Local\Microsoft\Windows\Temporary Internet Files\Content.Outlook\3MRA7J3V\graphics-blade (2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47582" y="4805910"/>
            <a:ext cx="2039325" cy="15897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61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Cray hybrids in future Top500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D1A4A453-BEEB-41E2-A55A-83F30D52EEC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7" name="Content Placeholder 6" descr="bluewaters.jpg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27" y="3875356"/>
            <a:ext cx="6216650" cy="2306637"/>
          </a:xfrm>
          <a:prstGeom prst="rect">
            <a:avLst/>
          </a:prstGeom>
        </p:spPr>
      </p:pic>
      <p:pic>
        <p:nvPicPr>
          <p:cNvPr id="6" name="Content Placeholder 5" descr="titan.jpg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41606"/>
            <a:ext cx="6211888" cy="23050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512" y="3253570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ORNL Titan: 200 cabinets of Cray XK6 (19k nodes, all with </a:t>
            </a:r>
            <a:r>
              <a:rPr lang="en-GB" dirty="0" err="1" smtClean="0"/>
              <a:t>Kepler</a:t>
            </a:r>
            <a:r>
              <a:rPr lang="en-GB" dirty="0" smtClean="0"/>
              <a:t> GPUs)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6165304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NCSA Blue Waters: 235 cabinets of Cray XE6 + 30 cabinets of Cray XK6</a:t>
            </a:r>
            <a:endParaRPr lang="en-GB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5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Exascale</a:t>
            </a:r>
            <a:r>
              <a:rPr lang="en-GB" dirty="0" smtClean="0"/>
              <a:t> is coming...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D4696E6-01D7-419A-ADD0-630DAFB283F4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2" name="Picture 3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700" y="1804520"/>
            <a:ext cx="7809653" cy="4487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6336" y="1268760"/>
            <a:ext cx="1601855" cy="111028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6400800" y="62484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575757"/>
                </a:solidFill>
                <a:latin typeface="Calibri"/>
                <a:ea typeface="ＭＳ Ｐゴシック" pitchFamily="-112" charset="-128"/>
              </a:rPr>
              <a:t>(and they're all </a:t>
            </a:r>
            <a:r>
              <a:rPr lang="en-GB" sz="2000" dirty="0" err="1" smtClean="0">
                <a:solidFill>
                  <a:srgbClr val="575757"/>
                </a:solidFill>
                <a:latin typeface="Calibri"/>
                <a:ea typeface="ＭＳ Ｐゴシック" pitchFamily="-112" charset="-128"/>
              </a:rPr>
              <a:t>Crays</a:t>
            </a:r>
            <a:r>
              <a:rPr lang="en-GB" sz="2000" dirty="0" smtClean="0">
                <a:solidFill>
                  <a:srgbClr val="575757"/>
                </a:solidFill>
                <a:latin typeface="Calibri"/>
                <a:ea typeface="ＭＳ Ｐゴシック" pitchFamily="-112" charset="-128"/>
              </a:rPr>
              <a:t>)</a:t>
            </a:r>
            <a:endParaRPr lang="en-US" sz="2000" dirty="0">
              <a:solidFill>
                <a:srgbClr val="575757"/>
              </a:solidFill>
              <a:latin typeface="Calibri"/>
              <a:ea typeface="ＭＳ Ｐゴシック" pitchFamily="-112" charset="-128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 bwMode="auto">
          <a:xfrm>
            <a:off x="228600" y="914400"/>
            <a:ext cx="8458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defTabSz="457200">
              <a:spcBef>
                <a:spcPct val="20000"/>
              </a:spcBef>
              <a:buSzPct val="110000"/>
              <a:buFont typeface="Wingdings" pitchFamily="2" charset="2"/>
              <a:buChar char=""/>
              <a:defRPr/>
            </a:pPr>
            <a:r>
              <a:rPr lang="en-GB" sz="2400" dirty="0" smtClean="0">
                <a:solidFill>
                  <a:srgbClr val="575757"/>
                </a:solidFill>
                <a:latin typeface="Calibri"/>
                <a:ea typeface="ＭＳ Ｐゴシック" pitchFamily="-112" charset="-128"/>
                <a:cs typeface="ＭＳ Ｐゴシック" pitchFamily="-112" charset="-128"/>
              </a:rPr>
              <a:t>Sustained performance milestones every 10 years...</a:t>
            </a:r>
          </a:p>
          <a:p>
            <a:pPr marL="742950" lvl="1" indent="-285750" defTabSz="457200">
              <a:spcBef>
                <a:spcPct val="20000"/>
              </a:spcBef>
              <a:buClr>
                <a:srgbClr val="B55475"/>
              </a:buClr>
              <a:buSzPct val="100000"/>
              <a:buFont typeface="Wingdings" pitchFamily="2" charset="2"/>
              <a:buChar char="§"/>
              <a:defRPr/>
            </a:pPr>
            <a:r>
              <a:rPr lang="en-GB" sz="2400" dirty="0" smtClean="0">
                <a:solidFill>
                  <a:srgbClr val="575757"/>
                </a:solidFill>
                <a:latin typeface="Calibri"/>
                <a:ea typeface="ＭＳ Ｐゴシック" pitchFamily="-112" charset="-128"/>
              </a:rPr>
              <a:t>1000x the performance with 100x the PEs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18.Feb.13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Cray OpenACC training at CSCS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48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object type=&quot;3&quot; unique_id=&quot;10006&quot;&gt;&lt;property id=&quot;20148&quot; value=&quot;5&quot;/&gt;&lt;property id=&quot;20300&quot; value=&quot;Slide 3&quot;/&gt;&lt;property id=&quot;20307&quot; value=&quot;258&quot;/&gt;&lt;/object&gt;&lt;object type=&quot;3&quot; unique_id=&quot;10007&quot;&gt;&lt;property id=&quot;20148&quot; value=&quot;5&quot;/&gt;&lt;property id=&quot;20300&quot; value=&quot;Slide 4&quot;/&gt;&lt;property id=&quot;20307&quot; value=&quot;25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Cray_2012_v2">
  <a:themeElements>
    <a:clrScheme name="YarcData &amp; Cray 2012_02_16">
      <a:dk1>
        <a:sysClr val="windowText" lastClr="000000"/>
      </a:dk1>
      <a:lt1>
        <a:srgbClr val="FFFFFF"/>
      </a:lt1>
      <a:dk2>
        <a:srgbClr val="2D393F"/>
      </a:dk2>
      <a:lt2>
        <a:srgbClr val="FFFFFF"/>
      </a:lt2>
      <a:accent1>
        <a:srgbClr val="8D941E"/>
      </a:accent1>
      <a:accent2>
        <a:srgbClr val="DD7E0E"/>
      </a:accent2>
      <a:accent3>
        <a:srgbClr val="E5B02B"/>
      </a:accent3>
      <a:accent4>
        <a:srgbClr val="A03722"/>
      </a:accent4>
      <a:accent5>
        <a:srgbClr val="005596"/>
      </a:accent5>
      <a:accent6>
        <a:srgbClr val="B6B491"/>
      </a:accent6>
      <a:hlink>
        <a:srgbClr val="0070C0"/>
      </a:hlink>
      <a:folHlink>
        <a:srgbClr val="3A577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FD0F180B38C94AB0ACD476C65F15D2" ma:contentTypeVersion="0" ma:contentTypeDescription="Create a new document." ma:contentTypeScope="" ma:versionID="37e2d3ffa88925b6bc8a923da1888d77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8230E437-B5E2-4832-809F-3D0E50318B79}">
  <ds:schemaRefs>
    <ds:schemaRef ds:uri="http://schemas.microsoft.com/office/2006/metadata/properties"/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F618C3E-9252-4F8E-A51B-FF417D76C0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341758-7500-415D-B352-2D7E541465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Cray_2012_v2</Template>
  <TotalTime>5829</TotalTime>
  <Words>2615</Words>
  <Application>Microsoft Office PowerPoint</Application>
  <PresentationFormat>On-screen Show (4:3)</PresentationFormat>
  <Paragraphs>465</Paragraphs>
  <Slides>26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Cray_2012_v2</vt:lpstr>
      <vt:lpstr>An Introduction to OpenACC</vt:lpstr>
      <vt:lpstr>Timetable</vt:lpstr>
      <vt:lpstr>A year is a long time...</vt:lpstr>
      <vt:lpstr>Contents</vt:lpstr>
      <vt:lpstr>Inside the Cray XK7  and the Nvidia Kepler K20X GPU</vt:lpstr>
      <vt:lpstr>Contents of this talk</vt:lpstr>
      <vt:lpstr>"Accelerating the Way to Better Science"</vt:lpstr>
      <vt:lpstr>Cray hybrids in future Top500</vt:lpstr>
      <vt:lpstr>The Exascale is coming...</vt:lpstr>
      <vt:lpstr>Exascale, but not exawatts</vt:lpstr>
      <vt:lpstr>The Exascale furrow is a hard one to plough...</vt:lpstr>
      <vt:lpstr>PowerPoint Presentation</vt:lpstr>
      <vt:lpstr>Accelerator programming</vt:lpstr>
      <vt:lpstr>CUDA for experts</vt:lpstr>
      <vt:lpstr>Directive-based programming</vt:lpstr>
      <vt:lpstr>Performance compared to CUDA</vt:lpstr>
      <vt:lpstr>Node-for-node performance comparison</vt:lpstr>
      <vt:lpstr>Structure of this course</vt:lpstr>
      <vt:lpstr>A quick GPU refresher</vt:lpstr>
      <vt:lpstr>How fast are current GPUs?</vt:lpstr>
      <vt:lpstr>Nvidia K20X Kepler architecture</vt:lpstr>
      <vt:lpstr>Program execution on a GPU</vt:lpstr>
      <vt:lpstr>What CUDA doesn't tell you (upfront)</vt:lpstr>
      <vt:lpstr>What does this mean for the programmer?</vt:lpstr>
      <vt:lpstr>So...</vt:lpstr>
      <vt:lpstr>Strategic risk factors</vt:lpstr>
    </vt:vector>
  </TitlesOfParts>
  <Company>Cray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OpenACC</dc:title>
  <dc:creator>ahart</dc:creator>
  <cp:lastModifiedBy>ahart</cp:lastModifiedBy>
  <cp:revision>46</cp:revision>
  <cp:lastPrinted>2012-10-24T11:15:04Z</cp:lastPrinted>
  <dcterms:created xsi:type="dcterms:W3CDTF">2012-08-17T12:37:48Z</dcterms:created>
  <dcterms:modified xsi:type="dcterms:W3CDTF">2013-02-12T15:46:57Z</dcterms:modified>
</cp:coreProperties>
</file>